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69AAFB-35E2-4DA5-95C1-05941F384FAC}">
  <a:tblStyle styleId="{B569AAFB-35E2-4DA5-95C1-05941F384F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c27f97b84_2_35:notes"/>
          <p:cNvSpPr txBox="1"/>
          <p:nvPr>
            <p:ph idx="1" type="body"/>
          </p:nvPr>
        </p:nvSpPr>
        <p:spPr>
          <a:xfrm>
            <a:off x="685797" y="4343394"/>
            <a:ext cx="5486398" cy="4114788"/>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87" name="Google Shape;87;g31c27f97b84_2_35:notes"/>
          <p:cNvSpPr/>
          <p:nvPr>
            <p:ph idx="2" type="sldImg"/>
          </p:nvPr>
        </p:nvSpPr>
        <p:spPr>
          <a:xfrm>
            <a:off x="1141783" y="685798"/>
            <a:ext cx="4575116" cy="342899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ce064e34a_0_21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solidFill>
                  <a:schemeClr val="dk1"/>
                </a:solidFill>
              </a:rPr>
              <a:t>Influential metrics did not yield any results as there were no third party business sponsorships mentioned during either of the streamers’ streams</a:t>
            </a:r>
            <a:endParaRPr/>
          </a:p>
        </p:txBody>
      </p:sp>
      <p:sp>
        <p:nvSpPr>
          <p:cNvPr id="202" name="Google Shape;202;g31ce064e34a_0_21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ce064e34a_0_123: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The biggest limitation was the our influence metric did not yield any results especially since we only watched only one stream per streamer.  Future work includes using a different metric to understand influence or getting data across more of their streams, respectively</a:t>
            </a:r>
            <a:endParaRPr/>
          </a:p>
        </p:txBody>
      </p:sp>
      <p:sp>
        <p:nvSpPr>
          <p:cNvPr id="210" name="Google Shape;210;g31ce064e34a_0_123: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ce064e34a_0_151: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Another issue was that we used Python to evaluate the questions directed at the streamer – which got us numbers within the hundreds. But upon manual review we discovered it was a fraction of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you can see that the yellow is an actual question that the streamer is directing at the </a:t>
            </a:r>
            <a:r>
              <a:rPr lang="en"/>
              <a:t>chat</a:t>
            </a:r>
            <a:r>
              <a:rPr lang="en"/>
              <a:t>, while the blue is a question that is ask out loud, but not really towards the chat.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didn’t find this out until later on, so future work would include a more thorough manual count of the videos.</a:t>
            </a:r>
            <a:endParaRPr/>
          </a:p>
        </p:txBody>
      </p:sp>
      <p:sp>
        <p:nvSpPr>
          <p:cNvPr id="219" name="Google Shape;219;g31ce064e34a_0_151: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ce064e34a_0_92: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Some of the metrics were difficult to do </a:t>
            </a:r>
            <a:r>
              <a:rPr lang="en"/>
              <a:t>regression</a:t>
            </a:r>
            <a:r>
              <a:rPr lang="en"/>
              <a:t> analysis on because it was limited by how many viewers were watching the channel.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was not very normalized. For example, take the % engage viewers metric. When you have more viewers, like on the top and mid tier streamer channels, its difficult to have a conversation, so its not that the viewers on that channel arent as engaged as on the low-tier </a:t>
            </a:r>
            <a:r>
              <a:rPr lang="en"/>
              <a:t>streamer channel</a:t>
            </a:r>
            <a:r>
              <a:rPr lang="en"/>
              <a:t>, there’s just no way for a conversation to occur other than </a:t>
            </a:r>
            <a:r>
              <a:rPr lang="en"/>
              <a:t>spamming emojis or comments.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did this again we would explore different engagement metrics per streamer tier.</a:t>
            </a:r>
            <a:endParaRPr/>
          </a:p>
        </p:txBody>
      </p:sp>
      <p:sp>
        <p:nvSpPr>
          <p:cNvPr id="227" name="Google Shape;227;g31ce064e34a_0_92: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1ce064e34a_0_59: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Given the similarities between top and mid-tier streamers, it’s possible we did not select an appropropriate threshold of followers for top vs. mid. ws. Low-tier.</a:t>
            </a:r>
            <a:endParaRPr/>
          </a:p>
          <a:p>
            <a:pPr indent="0" lvl="0" marL="0" rtl="0" algn="l">
              <a:spcBef>
                <a:spcPts val="0"/>
              </a:spcBef>
              <a:spcAft>
                <a:spcPts val="0"/>
              </a:spcAft>
              <a:buNone/>
            </a:pPr>
            <a:r>
              <a:t/>
            </a:r>
            <a:endParaRPr/>
          </a:p>
        </p:txBody>
      </p:sp>
      <p:sp>
        <p:nvSpPr>
          <p:cNvPr id="239" name="Google Shape;239;g31ce064e34a_0_59: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1ce064e34a_0_7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Given this limitation regarding our top and mid tier segmentation, our main takeaways are that [read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Streamers with a million </a:t>
            </a:r>
            <a:r>
              <a:rPr lang="en"/>
              <a:t>plus</a:t>
            </a:r>
            <a:r>
              <a:rPr lang="en"/>
              <a:t> have to focus on maintaining a crowd and creating an entertaining live chat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streamers with followers in the thousands should focus on creating an intimate community to build their following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g31ce064e34a_0_7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d09581a35_0_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She talks with viewers, simultaneously interacting with them to create a good stream for the audience</a:t>
            </a:r>
            <a:endParaRPr/>
          </a:p>
          <a:p>
            <a:pPr indent="0" lvl="0" marL="0" rtl="0" algn="l">
              <a:spcBef>
                <a:spcPts val="0"/>
              </a:spcBef>
              <a:spcAft>
                <a:spcPts val="0"/>
              </a:spcAft>
              <a:buNone/>
            </a:pPr>
            <a:r>
              <a:rPr lang="en"/>
              <a:t>She has more directed, personal conversations with each of her viewers</a:t>
            </a:r>
            <a:endParaRPr/>
          </a:p>
          <a:p>
            <a:pPr indent="0" lvl="0" marL="0" rtl="0" algn="l">
              <a:spcBef>
                <a:spcPts val="0"/>
              </a:spcBef>
              <a:spcAft>
                <a:spcPts val="0"/>
              </a:spcAft>
              <a:buNone/>
            </a:pPr>
            <a:r>
              <a:rPr lang="en"/>
              <a:t>She has customized UI</a:t>
            </a:r>
            <a:endParaRPr/>
          </a:p>
          <a:p>
            <a:pPr indent="0" lvl="0" marL="0" rtl="0" algn="l">
              <a:spcBef>
                <a:spcPts val="0"/>
              </a:spcBef>
              <a:spcAft>
                <a:spcPts val="0"/>
              </a:spcAft>
              <a:buNone/>
            </a:pPr>
            <a:r>
              <a:rPr lang="en"/>
              <a:t>When someone follows Friskkk, an animation pops up</a:t>
            </a:r>
            <a:endParaRPr/>
          </a:p>
        </p:txBody>
      </p:sp>
      <p:sp>
        <p:nvSpPr>
          <p:cNvPr id="260" name="Google Shape;260;g31d09581a35_0_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d09581a35_0_13: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For more popular streamer who already have a following, they should focus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Creating a very entertaining channel that viewers would like to consistently watch</a:t>
            </a:r>
            <a:endParaRPr/>
          </a:p>
          <a:p>
            <a:pPr indent="0" lvl="0" marL="0" rtl="0" algn="l">
              <a:spcBef>
                <a:spcPts val="0"/>
              </a:spcBef>
              <a:spcAft>
                <a:spcPts val="0"/>
              </a:spcAft>
              <a:buNone/>
            </a:pPr>
            <a:r>
              <a:rPr lang="en"/>
              <a:t>Where the chat is very active and live</a:t>
            </a:r>
            <a:endParaRPr/>
          </a:p>
          <a:p>
            <a:pPr indent="0" lvl="0" marL="0" rtl="0" algn="l">
              <a:spcBef>
                <a:spcPts val="0"/>
              </a:spcBef>
              <a:spcAft>
                <a:spcPts val="0"/>
              </a:spcAft>
              <a:buNone/>
            </a:pPr>
            <a:r>
              <a:rPr lang="en"/>
              <a:t>There are too many viewers for actual conversation to occur, so you need events that spark emotes and chants to create an exciting </a:t>
            </a:r>
            <a:r>
              <a:rPr lang="en"/>
              <a:t>environment</a:t>
            </a:r>
            <a:endParaRPr/>
          </a:p>
          <a:p>
            <a:pPr indent="0" lvl="0" marL="0" rtl="0" algn="l">
              <a:spcBef>
                <a:spcPts val="0"/>
              </a:spcBef>
              <a:spcAft>
                <a:spcPts val="0"/>
              </a:spcAft>
              <a:buNone/>
            </a:pPr>
            <a:r>
              <a:rPr lang="en"/>
              <a:t>Almost like simulating a sporting event, where crowds go wild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in FoolishGamer, he’s playing a game and the chat if just spamming Emojis – which explains why each unique chatter had 100+ messages on the more popular streamer channels</a:t>
            </a:r>
            <a:endParaRPr/>
          </a:p>
        </p:txBody>
      </p:sp>
      <p:sp>
        <p:nvSpPr>
          <p:cNvPr id="268" name="Google Shape;268;g31d09581a35_0_13: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d09581a35_0_3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solidFill>
                  <a:schemeClr val="dk1"/>
                </a:solidFill>
              </a:rPr>
              <a:t>Influential metrics did not yield any results as there were no third party business sponsorships mentioned during either of the streamers’ streams</a:t>
            </a:r>
            <a:endParaRPr/>
          </a:p>
        </p:txBody>
      </p:sp>
      <p:sp>
        <p:nvSpPr>
          <p:cNvPr id="277" name="Google Shape;277;g31d09581a35_0_3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ce064e34a_0_47: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rPr lang="en"/>
              <a:t>When you have more viewers its difficult to have a conversation, so its not that they arent engaged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top </a:t>
            </a:r>
            <a:endParaRPr/>
          </a:p>
        </p:txBody>
      </p:sp>
      <p:sp>
        <p:nvSpPr>
          <p:cNvPr id="284" name="Google Shape;284;g31ce064e34a_0_47: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c27f97b84_2_45:notes"/>
          <p:cNvSpPr txBox="1"/>
          <p:nvPr>
            <p:ph idx="1" type="body"/>
          </p:nvPr>
        </p:nvSpPr>
        <p:spPr>
          <a:xfrm>
            <a:off x="685797" y="4343394"/>
            <a:ext cx="5486398" cy="4114788"/>
          </a:xfrm>
          <a:prstGeom prst="rect">
            <a:avLst/>
          </a:prstGeom>
        </p:spPr>
        <p:txBody>
          <a:bodyPr anchorCtr="0" anchor="t" bIns="45425" lIns="45425" spcFirstLastPara="1" rIns="45425" wrap="square" tIns="45425">
            <a:noAutofit/>
          </a:bodyPr>
          <a:lstStyle/>
          <a:p>
            <a:pPr indent="0" lvl="0" marL="0" rtl="0" algn="l">
              <a:lnSpc>
                <a:spcPct val="115000"/>
              </a:lnSpc>
              <a:spcBef>
                <a:spcPts val="1200"/>
              </a:spcBef>
              <a:spcAft>
                <a:spcPts val="0"/>
              </a:spcAft>
              <a:buClr>
                <a:schemeClr val="dk1"/>
              </a:buClr>
              <a:buSzPts val="1100"/>
              <a:buFont typeface="Arial"/>
              <a:buNone/>
            </a:pPr>
            <a:r>
              <a:rPr lang="en"/>
              <a:t>.</a:t>
            </a:r>
            <a:endParaRPr/>
          </a:p>
          <a:p>
            <a:pPr indent="0" lvl="0" marL="0" rtl="0" algn="l">
              <a:spcBef>
                <a:spcPts val="1200"/>
              </a:spcBef>
              <a:spcAft>
                <a:spcPts val="0"/>
              </a:spcAft>
              <a:buNone/>
            </a:pPr>
            <a:r>
              <a:t/>
            </a:r>
            <a:endParaRPr/>
          </a:p>
        </p:txBody>
      </p:sp>
      <p:sp>
        <p:nvSpPr>
          <p:cNvPr id="97" name="Google Shape;97;g31c27f97b84_2_45:notes"/>
          <p:cNvSpPr/>
          <p:nvPr>
            <p:ph idx="2" type="sldImg"/>
          </p:nvPr>
        </p:nvSpPr>
        <p:spPr>
          <a:xfrm>
            <a:off x="1141783" y="685798"/>
            <a:ext cx="4575116" cy="342899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c27f97b84_2_516:notes"/>
          <p:cNvSpPr txBox="1"/>
          <p:nvPr>
            <p:ph idx="1" type="body"/>
          </p:nvPr>
        </p:nvSpPr>
        <p:spPr>
          <a:xfrm>
            <a:off x="685797" y="4343394"/>
            <a:ext cx="5486398" cy="4114788"/>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296" name="Google Shape;296;g31c27f97b84_2_516:notes"/>
          <p:cNvSpPr/>
          <p:nvPr>
            <p:ph idx="2" type="sldImg"/>
          </p:nvPr>
        </p:nvSpPr>
        <p:spPr>
          <a:xfrm>
            <a:off x="1141783" y="685798"/>
            <a:ext cx="4575116" cy="342899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f45323e49_0_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313" name="Google Shape;313;g31f45323e49_0_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f45323e49_0_62: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325" name="Google Shape;325;g31f45323e49_0_62: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c27f97c30_0_2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337" name="Google Shape;337;g31c27f97c30_0_2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f45323e49_0_124: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351" name="Google Shape;351;g31f45323e49_0_124: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c27f97b84_2_55:notes"/>
          <p:cNvSpPr txBox="1"/>
          <p:nvPr>
            <p:ph idx="1" type="body"/>
          </p:nvPr>
        </p:nvSpPr>
        <p:spPr>
          <a:xfrm>
            <a:off x="685797" y="4343394"/>
            <a:ext cx="5486398" cy="4114788"/>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solidFill>
                <a:schemeClr val="dk1"/>
              </a:solidFill>
            </a:endParaRPr>
          </a:p>
        </p:txBody>
      </p:sp>
      <p:sp>
        <p:nvSpPr>
          <p:cNvPr id="111" name="Google Shape;111;g31c27f97b84_2_55:notes"/>
          <p:cNvSpPr/>
          <p:nvPr>
            <p:ph idx="2" type="sldImg"/>
          </p:nvPr>
        </p:nvSpPr>
        <p:spPr>
          <a:xfrm>
            <a:off x="1141783" y="685798"/>
            <a:ext cx="4575116" cy="342899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ce064e34a_0_173: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spcBef>
                <a:spcPts val="0"/>
              </a:spcBef>
              <a:spcAft>
                <a:spcPts val="0"/>
              </a:spcAft>
              <a:buNone/>
            </a:pPr>
            <a:r>
              <a:t/>
            </a:r>
            <a:endParaRPr/>
          </a:p>
        </p:txBody>
      </p:sp>
      <p:sp>
        <p:nvSpPr>
          <p:cNvPr id="129" name="Google Shape;129;g31ce064e34a_0_173: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ce064e34a_0_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study focused on understanding interactions between Twitch streamers and their audiences, and this slide outlines our methodology.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our </a:t>
            </a:r>
            <a:r>
              <a:rPr b="1" lang="en">
                <a:solidFill>
                  <a:schemeClr val="dk1"/>
                </a:solidFill>
              </a:rPr>
              <a:t>approach</a:t>
            </a:r>
            <a:r>
              <a:rPr lang="en">
                <a:solidFill>
                  <a:schemeClr val="dk1"/>
                </a:solidFill>
              </a:rPr>
              <a:t> involved collecting data directly from Twitch streams and chat logs for our selected streamers. We focused on both active engagement metrics, like chat messages and emotes, and passive metrics, such as viewer retention and subscriptions.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For </a:t>
            </a:r>
            <a:r>
              <a:rPr b="1" lang="en">
                <a:solidFill>
                  <a:schemeClr val="dk1"/>
                </a:solidFill>
              </a:rPr>
              <a:t>data collection</a:t>
            </a:r>
            <a:r>
              <a:rPr lang="en">
                <a:solidFill>
                  <a:schemeClr val="dk1"/>
                </a:solidFill>
              </a:rPr>
              <a:t>, we analyzed chat logs to evaluate total messages, unique chatters, and engagement patterns. We also examined stream metrics like viewer counts, subscription levels, and the use of commands and emotes.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employed </a:t>
            </a:r>
            <a:r>
              <a:rPr b="1" lang="en">
                <a:solidFill>
                  <a:schemeClr val="dk1"/>
                </a:solidFill>
              </a:rPr>
              <a:t>analytical tools</a:t>
            </a:r>
            <a:r>
              <a:rPr lang="en">
                <a:solidFill>
                  <a:schemeClr val="dk1"/>
                </a:solidFill>
              </a:rPr>
              <a:t> like data parsing to process </a:t>
            </a:r>
            <a:r>
              <a:rPr b="1" lang="en">
                <a:solidFill>
                  <a:schemeClr val="dk1"/>
                </a:solidFill>
              </a:rPr>
              <a:t>quantitative</a:t>
            </a:r>
            <a:r>
              <a:rPr lang="en">
                <a:solidFill>
                  <a:schemeClr val="dk1"/>
                </a:solidFill>
              </a:rPr>
              <a:t> metrics, such as message rates and emote usage. Additionally, regression analysis helped us identify trends in engagement and interaction metrics across different streamer tiers.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Lastly, our </a:t>
            </a:r>
            <a:r>
              <a:rPr b="1" lang="en">
                <a:solidFill>
                  <a:schemeClr val="dk1"/>
                </a:solidFill>
              </a:rPr>
              <a:t>observations</a:t>
            </a:r>
            <a:r>
              <a:rPr lang="en">
                <a:solidFill>
                  <a:schemeClr val="dk1"/>
                </a:solidFill>
              </a:rPr>
              <a:t> revealed that active engagement metrics, such as chat participation, were most significant for smaller streamers. In contrast, passive metrics like viewer retention provided deeper insights for larger streamers. These differences highlighted unique dynamics across top-tier, mid-tier, and low-tier streamers</a:t>
            </a:r>
            <a:endParaRPr>
              <a:solidFill>
                <a:schemeClr val="dk1"/>
              </a:solidFill>
            </a:endParaRPr>
          </a:p>
          <a:p>
            <a:pPr indent="0" lvl="0" marL="0" rtl="0" algn="l">
              <a:spcBef>
                <a:spcPts val="1200"/>
              </a:spcBef>
              <a:spcAft>
                <a:spcPts val="0"/>
              </a:spcAft>
              <a:buNone/>
            </a:pPr>
            <a:r>
              <a:t/>
            </a:r>
            <a:endParaRPr b="1" sz="1300">
              <a:solidFill>
                <a:schemeClr val="dk1"/>
              </a:solidFill>
            </a:endParaRPr>
          </a:p>
        </p:txBody>
      </p:sp>
      <p:sp>
        <p:nvSpPr>
          <p:cNvPr id="142" name="Google Shape;142;g31ce064e34a_0_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ce344eead_0_30: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lnSpc>
                <a:spcPct val="115000"/>
              </a:lnSpc>
              <a:spcBef>
                <a:spcPts val="1200"/>
              </a:spcBef>
              <a:spcAft>
                <a:spcPts val="0"/>
              </a:spcAft>
              <a:buNone/>
            </a:pPr>
            <a:r>
              <a:rPr lang="en" sz="1300">
                <a:solidFill>
                  <a:schemeClr val="dk1"/>
                </a:solidFill>
              </a:rPr>
              <a:t>Our research focused on evaluating follower interactions with three key metrics: engagement rate, retention rate, and overall activity levels. </a:t>
            </a:r>
            <a:endParaRPr sz="13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 sz="1300">
                <a:solidFill>
                  <a:schemeClr val="dk1"/>
                </a:solidFill>
              </a:rPr>
              <a:t>Engagement rate measures the frequency of active participation during streams, such as chat contributions, command usage, and donations.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Retention rate tracks the percentage of followers who return to watch subsequent streams, highlighting long-term audience loyalty.</a:t>
            </a:r>
            <a:endParaRPr sz="1300">
              <a:solidFill>
                <a:schemeClr val="dk1"/>
              </a:solidFill>
            </a:endParaRPr>
          </a:p>
          <a:p>
            <a:pPr indent="0" lvl="0" marL="0" rtl="0" algn="l">
              <a:lnSpc>
                <a:spcPct val="115000"/>
              </a:lnSpc>
              <a:spcBef>
                <a:spcPts val="1200"/>
              </a:spcBef>
              <a:spcAft>
                <a:spcPts val="0"/>
              </a:spcAft>
              <a:buNone/>
            </a:pPr>
            <a:r>
              <a:rPr lang="en" sz="1300">
                <a:solidFill>
                  <a:schemeClr val="dk1"/>
                </a:solidFill>
              </a:rPr>
              <a:t>We applied these metrics by calculating engagement rate as the ratio of active chat participants to total viewers and retention rate by analyzing follower return data across multiple streams. </a:t>
            </a:r>
            <a:endParaRPr sz="1300">
              <a:solidFill>
                <a:schemeClr val="dk1"/>
              </a:solidFill>
            </a:endParaRPr>
          </a:p>
          <a:p>
            <a:pPr indent="0" lvl="0" marL="0" rtl="0" algn="l">
              <a:lnSpc>
                <a:spcPct val="115000"/>
              </a:lnSpc>
              <a:spcBef>
                <a:spcPts val="1200"/>
              </a:spcBef>
              <a:spcAft>
                <a:spcPts val="1200"/>
              </a:spcAft>
              <a:buNone/>
            </a:pPr>
            <a:r>
              <a:rPr lang="en" sz="1300">
                <a:solidFill>
                  <a:schemeClr val="dk1"/>
                </a:solidFill>
              </a:rPr>
              <a:t>These findings which will be covered next by Devin and illustrate how these metrics effectively capture the quality of the interactions.</a:t>
            </a:r>
            <a:endParaRPr b="1" sz="1300">
              <a:solidFill>
                <a:schemeClr val="dk1"/>
              </a:solidFill>
            </a:endParaRPr>
          </a:p>
        </p:txBody>
      </p:sp>
      <p:sp>
        <p:nvSpPr>
          <p:cNvPr id="157" name="Google Shape;157;g31ce344eead_0_30: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ce064e34a_0_35: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lnSpc>
                <a:spcPct val="115000"/>
              </a:lnSpc>
              <a:spcBef>
                <a:spcPts val="0"/>
              </a:spcBef>
              <a:spcAft>
                <a:spcPts val="0"/>
              </a:spcAft>
              <a:buNone/>
            </a:pPr>
            <a:r>
              <a:rPr lang="en">
                <a:solidFill>
                  <a:schemeClr val="dk1"/>
                </a:solidFill>
              </a:rPr>
              <a:t>Frisk asks more questions to the chat and is a lot more engaging</a:t>
            </a:r>
            <a:endParaRPr>
              <a:solidFill>
                <a:schemeClr val="dk1"/>
              </a:solidFill>
            </a:endParaRPr>
          </a:p>
          <a:p>
            <a:pPr indent="0" lvl="0" marL="0" rtl="0" algn="l">
              <a:lnSpc>
                <a:spcPct val="115000"/>
              </a:lnSpc>
              <a:spcBef>
                <a:spcPts val="0"/>
              </a:spcBef>
              <a:spcAft>
                <a:spcPts val="0"/>
              </a:spcAft>
              <a:buNone/>
            </a:pPr>
            <a:r>
              <a:rPr lang="en">
                <a:solidFill>
                  <a:schemeClr val="dk1"/>
                </a:solidFill>
              </a:rPr>
              <a:t>Friskk has a higher sub per viewer rate because there is a smaller audience and she provides more of a personal experience that might lead someone to want to sub or gift a sub.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Engaged Vieweres % not good metric for increasing Twitch streamer success once you are above a certain threshold of viewers; however, valuable if you’re just starting out or have small audience because it allows you to build community and subs / followers</a:t>
            </a:r>
            <a:endParaRPr>
              <a:solidFill>
                <a:schemeClr val="dk1"/>
              </a:solidFill>
            </a:endParaRPr>
          </a:p>
          <a:p>
            <a:pPr indent="0" lvl="0" marL="0" rtl="0" algn="l">
              <a:spcBef>
                <a:spcPts val="0"/>
              </a:spcBef>
              <a:spcAft>
                <a:spcPts val="0"/>
              </a:spcAft>
              <a:buNone/>
            </a:pPr>
            <a:r>
              <a:t/>
            </a:r>
            <a:endParaRPr/>
          </a:p>
        </p:txBody>
      </p:sp>
      <p:sp>
        <p:nvSpPr>
          <p:cNvPr id="176" name="Google Shape;176;g31ce064e34a_0_35: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ce064e34a_0_196: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lnSpc>
                <a:spcPct val="115000"/>
              </a:lnSpc>
              <a:spcBef>
                <a:spcPts val="0"/>
              </a:spcBef>
              <a:spcAft>
                <a:spcPts val="0"/>
              </a:spcAft>
              <a:buNone/>
            </a:pPr>
            <a:r>
              <a:rPr lang="en">
                <a:solidFill>
                  <a:schemeClr val="dk1"/>
                </a:solidFill>
              </a:rPr>
              <a:t>Frisk asks more questions to the chat and is a lot more engaging</a:t>
            </a:r>
            <a:endParaRPr>
              <a:solidFill>
                <a:schemeClr val="dk1"/>
              </a:solidFill>
            </a:endParaRPr>
          </a:p>
          <a:p>
            <a:pPr indent="0" lvl="0" marL="0" rtl="0" algn="l">
              <a:lnSpc>
                <a:spcPct val="115000"/>
              </a:lnSpc>
              <a:spcBef>
                <a:spcPts val="0"/>
              </a:spcBef>
              <a:spcAft>
                <a:spcPts val="0"/>
              </a:spcAft>
              <a:buNone/>
            </a:pPr>
            <a:r>
              <a:rPr lang="en">
                <a:solidFill>
                  <a:schemeClr val="dk1"/>
                </a:solidFill>
              </a:rPr>
              <a:t>Friskk has a higher sub per viewer rate because there is a smaller audience and she provides more of a personal experience that might lead someone to want to sub or gift a sub.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 Engaged Vieweres % not good metric for increasing Twitch streamer success once you are above a certain threshold of viewers; however, valuable if you’re just starting out or have small audience because it allows you to build community and subs / followers</a:t>
            </a:r>
            <a:endParaRPr>
              <a:solidFill>
                <a:schemeClr val="dk1"/>
              </a:solidFill>
            </a:endParaRPr>
          </a:p>
          <a:p>
            <a:pPr indent="0" lvl="0" marL="0" rtl="0" algn="l">
              <a:spcBef>
                <a:spcPts val="0"/>
              </a:spcBef>
              <a:spcAft>
                <a:spcPts val="0"/>
              </a:spcAft>
              <a:buNone/>
            </a:pPr>
            <a:r>
              <a:t/>
            </a:r>
            <a:endParaRPr/>
          </a:p>
        </p:txBody>
      </p:sp>
      <p:sp>
        <p:nvSpPr>
          <p:cNvPr id="184" name="Google Shape;184;g31ce064e34a_0_196: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ce064e34a_0_203:notes"/>
          <p:cNvSpPr txBox="1"/>
          <p:nvPr>
            <p:ph idx="1" type="body"/>
          </p:nvPr>
        </p:nvSpPr>
        <p:spPr>
          <a:xfrm>
            <a:off x="685797" y="4343394"/>
            <a:ext cx="5486400" cy="4114800"/>
          </a:xfrm>
          <a:prstGeom prst="rect">
            <a:avLst/>
          </a:prstGeom>
        </p:spPr>
        <p:txBody>
          <a:bodyPr anchorCtr="0" anchor="t" bIns="45425" lIns="45425" spcFirstLastPara="1" rIns="45425" wrap="square" tIns="45425">
            <a:noAutofit/>
          </a:bodyPr>
          <a:lstStyle/>
          <a:p>
            <a:pPr indent="0" lvl="0" marL="0" rtl="0" algn="l">
              <a:lnSpc>
                <a:spcPct val="115000"/>
              </a:lnSpc>
              <a:spcBef>
                <a:spcPts val="0"/>
              </a:spcBef>
              <a:spcAft>
                <a:spcPts val="0"/>
              </a:spcAft>
              <a:buNone/>
            </a:pPr>
            <a:r>
              <a:rPr lang="en">
                <a:solidFill>
                  <a:schemeClr val="dk1"/>
                </a:solidFill>
              </a:rPr>
              <a:t>Frisk asks more questions to the chat and is a lot more engaging</a:t>
            </a:r>
            <a:endParaRPr>
              <a:solidFill>
                <a:schemeClr val="dk1"/>
              </a:solidFill>
            </a:endParaRPr>
          </a:p>
          <a:p>
            <a:pPr indent="0" lvl="0" marL="0" rtl="0" algn="l">
              <a:lnSpc>
                <a:spcPct val="115000"/>
              </a:lnSpc>
              <a:spcBef>
                <a:spcPts val="0"/>
              </a:spcBef>
              <a:spcAft>
                <a:spcPts val="0"/>
              </a:spcAft>
              <a:buNone/>
            </a:pPr>
            <a:r>
              <a:rPr lang="en">
                <a:solidFill>
                  <a:schemeClr val="dk1"/>
                </a:solidFill>
              </a:rPr>
              <a:t>Friskk has a higher sub per viewer rate because there is a smaller audience and she provides more of a personal experience that might lead someone to want to sub or gift a sub.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 Engaged Vieweres % not good metric for increasing Twitch streamer success once you are above a certain threshold of viewers; however, valuable if you’re just starting out or have small audience because it allows you to build community and subs / followers</a:t>
            </a:r>
            <a:endParaRPr>
              <a:solidFill>
                <a:schemeClr val="dk1"/>
              </a:solidFill>
            </a:endParaRPr>
          </a:p>
          <a:p>
            <a:pPr indent="0" lvl="0" marL="0" rtl="0" algn="l">
              <a:spcBef>
                <a:spcPts val="0"/>
              </a:spcBef>
              <a:spcAft>
                <a:spcPts val="0"/>
              </a:spcAft>
              <a:buNone/>
            </a:pPr>
            <a:r>
              <a:t/>
            </a:r>
            <a:endParaRPr/>
          </a:p>
        </p:txBody>
      </p:sp>
      <p:sp>
        <p:nvSpPr>
          <p:cNvPr id="193" name="Google Shape;193;g31ce064e34a_0_203:notes"/>
          <p:cNvSpPr/>
          <p:nvPr>
            <p:ph idx="2" type="sldImg"/>
          </p:nvPr>
        </p:nvSpPr>
        <p:spPr>
          <a:xfrm>
            <a:off x="1141783" y="685798"/>
            <a:ext cx="4575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775879" y="728626"/>
            <a:ext cx="7364010" cy="354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0" sz="2300">
                <a:solidFill>
                  <a:schemeClr val="dk1"/>
                </a:solidFill>
                <a:latin typeface="Arial"/>
                <a:ea typeface="Arial"/>
                <a:cs typeface="Arial"/>
                <a:sym typeface="Aria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59" name="Google Shape;59;p14"/>
          <p:cNvSpPr txBox="1"/>
          <p:nvPr>
            <p:ph idx="1" type="body"/>
          </p:nvPr>
        </p:nvSpPr>
        <p:spPr>
          <a:xfrm>
            <a:off x="738521" y="2118565"/>
            <a:ext cx="5272674" cy="20680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b="0" i="0" sz="1500">
                <a:solidFill>
                  <a:srgbClr val="433E49"/>
                </a:solidFill>
                <a:latin typeface="Arial"/>
                <a:ea typeface="Arial"/>
                <a:cs typeface="Arial"/>
                <a:sym typeface="Arial"/>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60" name="Google Shape;60;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61" name="Google Shape;61;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62" name="Google Shape;62;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3" name="Shape 63"/>
        <p:cNvGrpSpPr/>
        <p:nvPr/>
      </p:nvGrpSpPr>
      <p:grpSpPr>
        <a:xfrm>
          <a:off x="0" y="0"/>
          <a:ext cx="0" cy="0"/>
          <a:chOff x="0" y="0"/>
          <a:chExt cx="0" cy="0"/>
        </a:xfrm>
      </p:grpSpPr>
      <p:sp>
        <p:nvSpPr>
          <p:cNvPr id="64" name="Google Shape;64;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65" name="Google Shape;65;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66" name="Google Shape;66;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 name="Shape 67"/>
        <p:cNvGrpSpPr/>
        <p:nvPr/>
      </p:nvGrpSpPr>
      <p:grpSpPr>
        <a:xfrm>
          <a:off x="0" y="0"/>
          <a:ext cx="0" cy="0"/>
          <a:chOff x="0" y="0"/>
          <a:chExt cx="0" cy="0"/>
        </a:xfrm>
      </p:grpSpPr>
      <p:sp>
        <p:nvSpPr>
          <p:cNvPr id="68" name="Google Shape;68;p16"/>
          <p:cNvSpPr txBox="1"/>
          <p:nvPr>
            <p:ph type="title"/>
          </p:nvPr>
        </p:nvSpPr>
        <p:spPr>
          <a:xfrm>
            <a:off x="775879" y="728626"/>
            <a:ext cx="7364010" cy="354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0" sz="2300">
                <a:solidFill>
                  <a:schemeClr val="dk1"/>
                </a:solidFill>
                <a:latin typeface="Arial"/>
                <a:ea typeface="Arial"/>
                <a:cs typeface="Arial"/>
                <a:sym typeface="Aria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69" name="Google Shape;69;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0" name="Google Shape;70;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1" name="Google Shape;71;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2" name="Shape 72"/>
        <p:cNvGrpSpPr/>
        <p:nvPr/>
      </p:nvGrpSpPr>
      <p:grpSpPr>
        <a:xfrm>
          <a:off x="0" y="0"/>
          <a:ext cx="0" cy="0"/>
          <a:chOff x="0" y="0"/>
          <a:chExt cx="0" cy="0"/>
        </a:xfrm>
      </p:grpSpPr>
      <p:sp>
        <p:nvSpPr>
          <p:cNvPr id="73" name="Google Shape;73;p17"/>
          <p:cNvSpPr txBox="1"/>
          <p:nvPr>
            <p:ph type="ctrTitle"/>
          </p:nvPr>
        </p:nvSpPr>
        <p:spPr>
          <a:xfrm>
            <a:off x="775879" y="728626"/>
            <a:ext cx="5919628" cy="354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0" sz="2300">
                <a:solidFill>
                  <a:schemeClr val="dk1"/>
                </a:solidFill>
                <a:latin typeface="Arial"/>
                <a:ea typeface="Arial"/>
                <a:cs typeface="Arial"/>
                <a:sym typeface="Aria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4" name="Google Shape;74;p17"/>
          <p:cNvSpPr txBox="1"/>
          <p:nvPr>
            <p:ph idx="1" type="subTitle"/>
          </p:nvPr>
        </p:nvSpPr>
        <p:spPr>
          <a:xfrm>
            <a:off x="765396" y="2754639"/>
            <a:ext cx="2808473" cy="69676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0" i="0" sz="1500">
                <a:solidFill>
                  <a:srgbClr val="433E49"/>
                </a:solidFill>
                <a:latin typeface="Arial"/>
                <a:ea typeface="Arial"/>
                <a:cs typeface="Arial"/>
                <a:sym typeface="Arial"/>
              </a:defRPr>
            </a:lvl1pPr>
            <a:lvl2pPr lvl="1" algn="l">
              <a:spcBef>
                <a:spcPts val="0"/>
              </a:spcBef>
              <a:spcAft>
                <a:spcPts val="0"/>
              </a:spcAft>
              <a:buSzPts val="600"/>
              <a:buNone/>
              <a:defRPr/>
            </a:lvl2pPr>
            <a:lvl3pPr lvl="2" algn="l">
              <a:spcBef>
                <a:spcPts val="0"/>
              </a:spcBef>
              <a:spcAft>
                <a:spcPts val="0"/>
              </a:spcAft>
              <a:buSzPts val="600"/>
              <a:buNone/>
              <a:defRPr/>
            </a:lvl3pPr>
            <a:lvl4pPr lvl="3" algn="l">
              <a:spcBef>
                <a:spcPts val="0"/>
              </a:spcBef>
              <a:spcAft>
                <a:spcPts val="0"/>
              </a:spcAft>
              <a:buSzPts val="600"/>
              <a:buNone/>
              <a:defRPr/>
            </a:lvl4pPr>
            <a:lvl5pPr lvl="4" algn="l">
              <a:spcBef>
                <a:spcPts val="0"/>
              </a:spcBef>
              <a:spcAft>
                <a:spcPts val="0"/>
              </a:spcAft>
              <a:buSzPts val="600"/>
              <a:buNone/>
              <a:defRPr/>
            </a:lvl5pPr>
            <a:lvl6pPr lvl="5" algn="l">
              <a:spcBef>
                <a:spcPts val="0"/>
              </a:spcBef>
              <a:spcAft>
                <a:spcPts val="0"/>
              </a:spcAft>
              <a:buSzPts val="600"/>
              <a:buNone/>
              <a:defRPr/>
            </a:lvl6pPr>
            <a:lvl7pPr lvl="6" algn="l">
              <a:spcBef>
                <a:spcPts val="0"/>
              </a:spcBef>
              <a:spcAft>
                <a:spcPts val="0"/>
              </a:spcAft>
              <a:buSzPts val="600"/>
              <a:buNone/>
              <a:defRPr/>
            </a:lvl7pPr>
            <a:lvl8pPr lvl="7" algn="l">
              <a:spcBef>
                <a:spcPts val="0"/>
              </a:spcBef>
              <a:spcAft>
                <a:spcPts val="0"/>
              </a:spcAft>
              <a:buSzPts val="600"/>
              <a:buNone/>
              <a:defRPr/>
            </a:lvl8pPr>
            <a:lvl9pPr lvl="8" algn="l">
              <a:spcBef>
                <a:spcPts val="0"/>
              </a:spcBef>
              <a:spcAft>
                <a:spcPts val="0"/>
              </a:spcAft>
              <a:buSzPts val="600"/>
              <a:buNone/>
              <a:defRPr/>
            </a:lvl9pPr>
          </a:lstStyle>
          <a:p/>
        </p:txBody>
      </p:sp>
      <p:sp>
        <p:nvSpPr>
          <p:cNvPr id="75" name="Google Shape;75;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6" name="Google Shape;76;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77" name="Google Shape;77;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8" name="Shape 78"/>
        <p:cNvGrpSpPr/>
        <p:nvPr/>
      </p:nvGrpSpPr>
      <p:grpSpPr>
        <a:xfrm>
          <a:off x="0" y="0"/>
          <a:ext cx="0" cy="0"/>
          <a:chOff x="0" y="0"/>
          <a:chExt cx="0" cy="0"/>
        </a:xfrm>
      </p:grpSpPr>
      <p:sp>
        <p:nvSpPr>
          <p:cNvPr id="79" name="Google Shape;79;p18"/>
          <p:cNvSpPr txBox="1"/>
          <p:nvPr>
            <p:ph type="title"/>
          </p:nvPr>
        </p:nvSpPr>
        <p:spPr>
          <a:xfrm>
            <a:off x="775879" y="728626"/>
            <a:ext cx="7364010" cy="3547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b="1" i="0" sz="2300">
                <a:solidFill>
                  <a:schemeClr val="dk1"/>
                </a:solidFill>
                <a:latin typeface="Arial"/>
                <a:ea typeface="Arial"/>
                <a:cs typeface="Arial"/>
                <a:sym typeface="Aria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0" name="Google Shape;80;p1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1" name="Google Shape;81;p1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600"/>
              <a:buNone/>
              <a:defRPr/>
            </a:lvl1pPr>
            <a:lvl2pPr indent="-228600" lvl="1" marL="914400" algn="l">
              <a:spcBef>
                <a:spcPts val="0"/>
              </a:spcBef>
              <a:spcAft>
                <a:spcPts val="0"/>
              </a:spcAft>
              <a:buSzPts val="600"/>
              <a:buNone/>
              <a:defRPr/>
            </a:lvl2pPr>
            <a:lvl3pPr indent="-228600" lvl="2" marL="1371600" algn="l">
              <a:spcBef>
                <a:spcPts val="0"/>
              </a:spcBef>
              <a:spcAft>
                <a:spcPts val="0"/>
              </a:spcAft>
              <a:buSzPts val="600"/>
              <a:buNone/>
              <a:defRPr/>
            </a:lvl3pPr>
            <a:lvl4pPr indent="-228600" lvl="3" marL="1828800" algn="l">
              <a:spcBef>
                <a:spcPts val="0"/>
              </a:spcBef>
              <a:spcAft>
                <a:spcPts val="0"/>
              </a:spcAft>
              <a:buSzPts val="600"/>
              <a:buNone/>
              <a:defRPr/>
            </a:lvl4pPr>
            <a:lvl5pPr indent="-228600" lvl="4" marL="2286000" algn="l">
              <a:spcBef>
                <a:spcPts val="0"/>
              </a:spcBef>
              <a:spcAft>
                <a:spcPts val="0"/>
              </a:spcAft>
              <a:buSzPts val="600"/>
              <a:buNone/>
              <a:defRPr/>
            </a:lvl5pPr>
            <a:lvl6pPr indent="-228600" lvl="5" marL="2743200" algn="l">
              <a:spcBef>
                <a:spcPts val="0"/>
              </a:spcBef>
              <a:spcAft>
                <a:spcPts val="0"/>
              </a:spcAft>
              <a:buSzPts val="600"/>
              <a:buNone/>
              <a:defRPr/>
            </a:lvl6pPr>
            <a:lvl7pPr indent="-228600" lvl="6" marL="3200400" algn="l">
              <a:spcBef>
                <a:spcPts val="0"/>
              </a:spcBef>
              <a:spcAft>
                <a:spcPts val="0"/>
              </a:spcAft>
              <a:buSzPts val="600"/>
              <a:buNone/>
              <a:defRPr/>
            </a:lvl7pPr>
            <a:lvl8pPr indent="-228600" lvl="7" marL="3657600" algn="l">
              <a:spcBef>
                <a:spcPts val="0"/>
              </a:spcBef>
              <a:spcAft>
                <a:spcPts val="0"/>
              </a:spcAft>
              <a:buSzPts val="600"/>
              <a:buNone/>
              <a:defRPr/>
            </a:lvl8pPr>
            <a:lvl9pPr indent="-228600" lvl="8" marL="4114800" algn="l">
              <a:spcBef>
                <a:spcPts val="0"/>
              </a:spcBef>
              <a:spcAft>
                <a:spcPts val="0"/>
              </a:spcAft>
              <a:buSzPts val="600"/>
              <a:buNone/>
              <a:defRPr/>
            </a:lvl9pPr>
          </a:lstStyle>
          <a:p/>
        </p:txBody>
      </p:sp>
      <p:sp>
        <p:nvSpPr>
          <p:cNvPr id="82" name="Google Shape;82;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3" name="Google Shape;83;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a:solidFill>
                  <a:srgbClr val="888888"/>
                </a:solidFill>
              </a:defRPr>
            </a:lvl1pPr>
            <a:lvl2pPr lvl="1">
              <a:spcBef>
                <a:spcPts val="0"/>
              </a:spcBef>
              <a:spcAft>
                <a:spcPts val="0"/>
              </a:spcAft>
              <a:buSzPts val="600"/>
              <a:buNone/>
              <a:defRPr/>
            </a:lvl2pPr>
            <a:lvl3pPr lvl="2">
              <a:spcBef>
                <a:spcPts val="0"/>
              </a:spcBef>
              <a:spcAft>
                <a:spcPts val="0"/>
              </a:spcAft>
              <a:buSzPts val="600"/>
              <a:buNone/>
              <a:defRPr/>
            </a:lvl3pPr>
            <a:lvl4pPr lvl="3">
              <a:spcBef>
                <a:spcPts val="0"/>
              </a:spcBef>
              <a:spcAft>
                <a:spcPts val="0"/>
              </a:spcAft>
              <a:buSzPts val="600"/>
              <a:buNone/>
              <a:defRPr/>
            </a:lvl4pPr>
            <a:lvl5pPr lvl="4">
              <a:spcBef>
                <a:spcPts val="0"/>
              </a:spcBef>
              <a:spcAft>
                <a:spcPts val="0"/>
              </a:spcAft>
              <a:buSzPts val="600"/>
              <a:buNone/>
              <a:defRPr/>
            </a:lvl5pPr>
            <a:lvl6pPr lvl="5">
              <a:spcBef>
                <a:spcPts val="0"/>
              </a:spcBef>
              <a:spcAft>
                <a:spcPts val="0"/>
              </a:spcAft>
              <a:buSzPts val="600"/>
              <a:buNone/>
              <a:defRPr/>
            </a:lvl6pPr>
            <a:lvl7pPr lvl="6">
              <a:spcBef>
                <a:spcPts val="0"/>
              </a:spcBef>
              <a:spcAft>
                <a:spcPts val="0"/>
              </a:spcAft>
              <a:buSzPts val="600"/>
              <a:buNone/>
              <a:defRPr/>
            </a:lvl7pPr>
            <a:lvl8pPr lvl="7">
              <a:spcBef>
                <a:spcPts val="0"/>
              </a:spcBef>
              <a:spcAft>
                <a:spcPts val="0"/>
              </a:spcAft>
              <a:buSzPts val="600"/>
              <a:buNone/>
              <a:defRPr/>
            </a:lvl8pPr>
            <a:lvl9pPr lvl="8">
              <a:spcBef>
                <a:spcPts val="0"/>
              </a:spcBef>
              <a:spcAft>
                <a:spcPts val="0"/>
              </a:spcAft>
              <a:buSzPts val="600"/>
              <a:buNone/>
              <a:defRPr/>
            </a:lvl9pPr>
          </a:lstStyle>
          <a:p/>
        </p:txBody>
      </p:sp>
      <p:sp>
        <p:nvSpPr>
          <p:cNvPr id="84" name="Google Shape;84;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99274" y="4759261"/>
            <a:ext cx="222577" cy="232863"/>
          </a:xfrm>
          <a:prstGeom prst="rect">
            <a:avLst/>
          </a:prstGeom>
          <a:noFill/>
          <a:ln>
            <a:noFill/>
          </a:ln>
        </p:spPr>
      </p:pic>
      <p:sp>
        <p:nvSpPr>
          <p:cNvPr id="52" name="Google Shape;52;p13"/>
          <p:cNvSpPr txBox="1"/>
          <p:nvPr>
            <p:ph type="title"/>
          </p:nvPr>
        </p:nvSpPr>
        <p:spPr>
          <a:xfrm>
            <a:off x="775879" y="728626"/>
            <a:ext cx="7364010" cy="3547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600"/>
              <a:buNone/>
              <a:defRPr b="1" i="0" sz="2300" u="none" cap="none" strike="noStrike">
                <a:solidFill>
                  <a:schemeClr val="dk1"/>
                </a:solidFill>
                <a:latin typeface="Arial"/>
                <a:ea typeface="Arial"/>
                <a:cs typeface="Arial"/>
                <a:sym typeface="Aria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53" name="Google Shape;53;p13"/>
          <p:cNvSpPr txBox="1"/>
          <p:nvPr>
            <p:ph idx="1" type="body"/>
          </p:nvPr>
        </p:nvSpPr>
        <p:spPr>
          <a:xfrm>
            <a:off x="738521" y="2118565"/>
            <a:ext cx="5272674" cy="206808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600"/>
              <a:buNone/>
              <a:defRPr b="0" i="0" sz="1500" u="none" cap="none" strike="noStrike">
                <a:solidFill>
                  <a:srgbClr val="433E49"/>
                </a:solidFill>
                <a:latin typeface="Arial"/>
                <a:ea typeface="Arial"/>
                <a:cs typeface="Arial"/>
                <a:sym typeface="Arial"/>
              </a:defRPr>
            </a:lvl1pPr>
            <a:lvl2pPr indent="-228600" lvl="1" marL="914400" marR="0" rtl="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rtl="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rtl="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rtl="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rtl="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rtl="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rtl="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rtl="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600"/>
              <a:buNone/>
              <a:defRPr sz="800">
                <a:solidFill>
                  <a:srgbClr val="888888"/>
                </a:solidFill>
              </a:defRPr>
            </a:lvl1pPr>
            <a:lvl2pPr lvl="1">
              <a:spcBef>
                <a:spcPts val="0"/>
              </a:spcBef>
              <a:spcAft>
                <a:spcPts val="0"/>
              </a:spcAft>
              <a:buSzPts val="600"/>
              <a:buNone/>
              <a:defRPr sz="800"/>
            </a:lvl2pPr>
            <a:lvl3pPr lvl="2">
              <a:spcBef>
                <a:spcPts val="0"/>
              </a:spcBef>
              <a:spcAft>
                <a:spcPts val="0"/>
              </a:spcAft>
              <a:buSzPts val="600"/>
              <a:buNone/>
              <a:defRPr sz="800"/>
            </a:lvl3pPr>
            <a:lvl4pPr lvl="3">
              <a:spcBef>
                <a:spcPts val="0"/>
              </a:spcBef>
              <a:spcAft>
                <a:spcPts val="0"/>
              </a:spcAft>
              <a:buSzPts val="600"/>
              <a:buNone/>
              <a:defRPr sz="800"/>
            </a:lvl4pPr>
            <a:lvl5pPr lvl="4">
              <a:spcBef>
                <a:spcPts val="0"/>
              </a:spcBef>
              <a:spcAft>
                <a:spcPts val="0"/>
              </a:spcAft>
              <a:buSzPts val="600"/>
              <a:buNone/>
              <a:defRPr sz="800"/>
            </a:lvl5pPr>
            <a:lvl6pPr lvl="5">
              <a:spcBef>
                <a:spcPts val="0"/>
              </a:spcBef>
              <a:spcAft>
                <a:spcPts val="0"/>
              </a:spcAft>
              <a:buSzPts val="600"/>
              <a:buNone/>
              <a:defRPr sz="800"/>
            </a:lvl6pPr>
            <a:lvl7pPr lvl="6">
              <a:spcBef>
                <a:spcPts val="0"/>
              </a:spcBef>
              <a:spcAft>
                <a:spcPts val="0"/>
              </a:spcAft>
              <a:buSzPts val="600"/>
              <a:buNone/>
              <a:defRPr sz="800"/>
            </a:lvl7pPr>
            <a:lvl8pPr lvl="7">
              <a:spcBef>
                <a:spcPts val="0"/>
              </a:spcBef>
              <a:spcAft>
                <a:spcPts val="0"/>
              </a:spcAft>
              <a:buSzPts val="600"/>
              <a:buNone/>
              <a:defRPr sz="800"/>
            </a:lvl8pPr>
            <a:lvl9pPr lvl="8">
              <a:spcBef>
                <a:spcPts val="0"/>
              </a:spcBef>
              <a:spcAft>
                <a:spcPts val="0"/>
              </a:spcAft>
              <a:buSzPts val="600"/>
              <a:buNone/>
              <a:defRPr sz="800"/>
            </a:lvl9pPr>
          </a:lstStyle>
          <a:p/>
        </p:txBody>
      </p:sp>
      <p:sp>
        <p:nvSpPr>
          <p:cNvPr id="56" name="Google Shape;56;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algn="r">
              <a:spcBef>
                <a:spcPts val="0"/>
              </a:spcBef>
              <a:buNone/>
              <a:defRPr sz="800">
                <a:solidFill>
                  <a:srgbClr val="888888"/>
                </a:solidFill>
              </a:defRPr>
            </a:lvl1pPr>
            <a:lvl2pPr indent="0" lvl="1" algn="r">
              <a:spcBef>
                <a:spcPts val="0"/>
              </a:spcBef>
              <a:buNone/>
              <a:defRPr sz="800">
                <a:solidFill>
                  <a:srgbClr val="888888"/>
                </a:solidFill>
              </a:defRPr>
            </a:lvl2pPr>
            <a:lvl3pPr indent="0" lvl="2" algn="r">
              <a:spcBef>
                <a:spcPts val="0"/>
              </a:spcBef>
              <a:buNone/>
              <a:defRPr sz="800">
                <a:solidFill>
                  <a:srgbClr val="888888"/>
                </a:solidFill>
              </a:defRPr>
            </a:lvl3pPr>
            <a:lvl4pPr indent="0" lvl="3" algn="r">
              <a:spcBef>
                <a:spcPts val="0"/>
              </a:spcBef>
              <a:buNone/>
              <a:defRPr sz="800">
                <a:solidFill>
                  <a:srgbClr val="888888"/>
                </a:solidFill>
              </a:defRPr>
            </a:lvl4pPr>
            <a:lvl5pPr indent="0" lvl="4" algn="r">
              <a:spcBef>
                <a:spcPts val="0"/>
              </a:spcBef>
              <a:buNone/>
              <a:defRPr sz="800">
                <a:solidFill>
                  <a:srgbClr val="888888"/>
                </a:solidFill>
              </a:defRPr>
            </a:lvl5pPr>
            <a:lvl6pPr indent="0" lvl="5" algn="r">
              <a:spcBef>
                <a:spcPts val="0"/>
              </a:spcBef>
              <a:buNone/>
              <a:defRPr sz="800">
                <a:solidFill>
                  <a:srgbClr val="888888"/>
                </a:solidFill>
              </a:defRPr>
            </a:lvl6pPr>
            <a:lvl7pPr indent="0" lvl="6" algn="r">
              <a:spcBef>
                <a:spcPts val="0"/>
              </a:spcBef>
              <a:buNone/>
              <a:defRPr sz="800">
                <a:solidFill>
                  <a:srgbClr val="888888"/>
                </a:solidFill>
              </a:defRPr>
            </a:lvl7pPr>
            <a:lvl8pPr indent="0" lvl="7" algn="r">
              <a:spcBef>
                <a:spcPts val="0"/>
              </a:spcBef>
              <a:buNone/>
              <a:defRPr sz="800">
                <a:solidFill>
                  <a:srgbClr val="888888"/>
                </a:solidFill>
              </a:defRPr>
            </a:lvl8pPr>
            <a:lvl9pPr indent="0" lvl="8" algn="r">
              <a:spcBef>
                <a:spcPts val="0"/>
              </a:spcBef>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3">
            <a:alphaModFix/>
          </a:blip>
          <a:srcRect b="0" l="0" r="0" t="0"/>
          <a:stretch/>
        </p:blipFill>
        <p:spPr>
          <a:xfrm>
            <a:off x="197825" y="80862"/>
            <a:ext cx="9138228" cy="5142986"/>
          </a:xfrm>
          <a:prstGeom prst="rect">
            <a:avLst/>
          </a:prstGeom>
          <a:noFill/>
          <a:ln>
            <a:noFill/>
          </a:ln>
        </p:spPr>
      </p:pic>
      <p:sp>
        <p:nvSpPr>
          <p:cNvPr id="90" name="Google Shape;90;p19"/>
          <p:cNvSpPr txBox="1"/>
          <p:nvPr/>
        </p:nvSpPr>
        <p:spPr>
          <a:xfrm>
            <a:off x="2185425" y="3261175"/>
            <a:ext cx="5150700" cy="1237200"/>
          </a:xfrm>
          <a:prstGeom prst="rect">
            <a:avLst/>
          </a:prstGeom>
          <a:noFill/>
          <a:ln>
            <a:noFill/>
          </a:ln>
        </p:spPr>
        <p:txBody>
          <a:bodyPr anchorCtr="0" anchor="t" bIns="0" lIns="0" spcFirstLastPara="1" rIns="0" wrap="square" tIns="5775">
            <a:spAutoFit/>
          </a:bodyPr>
          <a:lstStyle/>
          <a:p>
            <a:pPr indent="0" lvl="0" marL="0" rtl="0" algn="ctr">
              <a:lnSpc>
                <a:spcPct val="100000"/>
              </a:lnSpc>
              <a:spcBef>
                <a:spcPts val="0"/>
              </a:spcBef>
              <a:spcAft>
                <a:spcPts val="0"/>
              </a:spcAft>
              <a:buNone/>
            </a:pPr>
            <a:r>
              <a:rPr lang="en" sz="1900">
                <a:solidFill>
                  <a:srgbClr val="F9F9F9"/>
                </a:solidFill>
              </a:rPr>
              <a:t>Devin Dupree, Nicole Barnason, Diana Nguyen</a:t>
            </a:r>
            <a:endParaRPr sz="1900">
              <a:solidFill>
                <a:srgbClr val="F9F9F9"/>
              </a:solidFill>
            </a:endParaRPr>
          </a:p>
          <a:p>
            <a:pPr indent="0" lvl="0" marL="0" rtl="0" algn="ctr">
              <a:lnSpc>
                <a:spcPct val="100000"/>
              </a:lnSpc>
              <a:spcBef>
                <a:spcPts val="0"/>
              </a:spcBef>
              <a:spcAft>
                <a:spcPts val="0"/>
              </a:spcAft>
              <a:buNone/>
            </a:pPr>
            <a:r>
              <a:rPr lang="en" sz="1900">
                <a:solidFill>
                  <a:srgbClr val="F9F9F9"/>
                </a:solidFill>
              </a:rPr>
              <a:t>Interactions Metrics Project</a:t>
            </a:r>
            <a:endParaRPr sz="1900">
              <a:solidFill>
                <a:srgbClr val="F9F9F9"/>
              </a:solidFill>
            </a:endParaRPr>
          </a:p>
          <a:p>
            <a:pPr indent="0" lvl="0" marL="0" rtl="0" algn="ctr">
              <a:lnSpc>
                <a:spcPct val="100000"/>
              </a:lnSpc>
              <a:spcBef>
                <a:spcPts val="0"/>
              </a:spcBef>
              <a:spcAft>
                <a:spcPts val="0"/>
              </a:spcAft>
              <a:buNone/>
            </a:pPr>
            <a:r>
              <a:rPr lang="en" sz="1900">
                <a:solidFill>
                  <a:srgbClr val="F9F9F9"/>
                </a:solidFill>
              </a:rPr>
              <a:t>Cognitive Engineering | HCI 6810 2 | Fall 2024</a:t>
            </a:r>
            <a:endParaRPr sz="1900">
              <a:solidFill>
                <a:srgbClr val="F9F9F9"/>
              </a:solidFill>
            </a:endParaRPr>
          </a:p>
          <a:p>
            <a:pPr indent="0" lvl="0" marL="0" rtl="0" algn="ctr">
              <a:lnSpc>
                <a:spcPct val="100000"/>
              </a:lnSpc>
              <a:spcBef>
                <a:spcPts val="0"/>
              </a:spcBef>
              <a:spcAft>
                <a:spcPts val="0"/>
              </a:spcAft>
              <a:buNone/>
            </a:pPr>
            <a:r>
              <a:t/>
            </a:r>
            <a:endParaRPr b="1" sz="2300"/>
          </a:p>
        </p:txBody>
      </p:sp>
      <p:grpSp>
        <p:nvGrpSpPr>
          <p:cNvPr id="91" name="Google Shape;91;p19"/>
          <p:cNvGrpSpPr/>
          <p:nvPr/>
        </p:nvGrpSpPr>
        <p:grpSpPr>
          <a:xfrm>
            <a:off x="2476876" y="1874573"/>
            <a:ext cx="2095082" cy="955868"/>
            <a:chOff x="5446078" y="4124473"/>
            <a:chExt cx="4606601" cy="2103120"/>
          </a:xfrm>
        </p:grpSpPr>
        <p:sp>
          <p:nvSpPr>
            <p:cNvPr id="92" name="Google Shape;92;p19"/>
            <p:cNvSpPr/>
            <p:nvPr/>
          </p:nvSpPr>
          <p:spPr>
            <a:xfrm>
              <a:off x="10052679" y="4124473"/>
              <a:ext cx="0" cy="2103120"/>
            </a:xfrm>
            <a:custGeom>
              <a:rect b="b" l="l" r="r" t="t"/>
              <a:pathLst>
                <a:path extrusionOk="0" h="2103120" w="120000">
                  <a:moveTo>
                    <a:pt x="0" y="2102623"/>
                  </a:moveTo>
                  <a:lnTo>
                    <a:pt x="0" y="0"/>
                  </a:lnTo>
                </a:path>
              </a:pathLst>
            </a:custGeom>
            <a:noFill/>
            <a:ln cap="flat" cmpd="sng" w="106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pic>
          <p:nvPicPr>
            <p:cNvPr id="93" name="Google Shape;93;p19"/>
            <p:cNvPicPr preferRelativeResize="0"/>
            <p:nvPr/>
          </p:nvPicPr>
          <p:blipFill rotWithShape="1">
            <a:blip r:embed="rId4">
              <a:alphaModFix/>
            </a:blip>
            <a:srcRect b="0" l="0" r="0" t="0"/>
            <a:stretch/>
          </p:blipFill>
          <p:spPr>
            <a:xfrm>
              <a:off x="5446078" y="4547198"/>
              <a:ext cx="3769008" cy="1256545"/>
            </a:xfrm>
            <a:prstGeom prst="rect">
              <a:avLst/>
            </a:prstGeom>
            <a:noFill/>
            <a:ln>
              <a:noFill/>
            </a:ln>
          </p:spPr>
        </p:pic>
      </p:grpSp>
      <p:sp>
        <p:nvSpPr>
          <p:cNvPr id="94" name="Google Shape;94;p19"/>
          <p:cNvSpPr txBox="1"/>
          <p:nvPr>
            <p:ph type="title"/>
          </p:nvPr>
        </p:nvSpPr>
        <p:spPr>
          <a:xfrm>
            <a:off x="4825850" y="1842063"/>
            <a:ext cx="3633000" cy="1103400"/>
          </a:xfrm>
          <a:prstGeom prst="rect">
            <a:avLst/>
          </a:prstGeom>
          <a:noFill/>
          <a:ln>
            <a:noFill/>
          </a:ln>
        </p:spPr>
        <p:txBody>
          <a:bodyPr anchorCtr="0" anchor="t" bIns="0" lIns="0" spcFirstLastPara="1" rIns="0" wrap="square" tIns="5475">
            <a:spAutoFit/>
          </a:bodyPr>
          <a:lstStyle/>
          <a:p>
            <a:pPr indent="0" lvl="0" marL="0" marR="0" rtl="0" algn="l">
              <a:lnSpc>
                <a:spcPct val="70000"/>
              </a:lnSpc>
              <a:spcBef>
                <a:spcPts val="500"/>
              </a:spcBef>
              <a:spcAft>
                <a:spcPts val="0"/>
              </a:spcAft>
              <a:buNone/>
            </a:pPr>
            <a:r>
              <a:rPr lang="en" sz="3000">
                <a:solidFill>
                  <a:srgbClr val="FDFCFF"/>
                </a:solidFill>
              </a:rPr>
              <a:t>Analysis of </a:t>
            </a:r>
            <a:endParaRPr sz="3000">
              <a:solidFill>
                <a:srgbClr val="FDFCFF"/>
              </a:solidFill>
            </a:endParaRPr>
          </a:p>
          <a:p>
            <a:pPr indent="0" lvl="0" marL="0" marR="0" rtl="0" algn="l">
              <a:lnSpc>
                <a:spcPct val="70000"/>
              </a:lnSpc>
              <a:spcBef>
                <a:spcPts val="500"/>
              </a:spcBef>
              <a:spcAft>
                <a:spcPts val="0"/>
              </a:spcAft>
              <a:buNone/>
            </a:pPr>
            <a:r>
              <a:rPr lang="en" sz="3000">
                <a:solidFill>
                  <a:srgbClr val="FDFCFF"/>
                </a:solidFill>
              </a:rPr>
              <a:t>Follower </a:t>
            </a:r>
            <a:endParaRPr sz="3000">
              <a:solidFill>
                <a:srgbClr val="FDFCFF"/>
              </a:solidFill>
            </a:endParaRPr>
          </a:p>
          <a:p>
            <a:pPr indent="0" lvl="0" marL="0" marR="0" rtl="0" algn="l">
              <a:lnSpc>
                <a:spcPct val="70000"/>
              </a:lnSpc>
              <a:spcBef>
                <a:spcPts val="500"/>
              </a:spcBef>
              <a:spcAft>
                <a:spcPts val="0"/>
              </a:spcAft>
              <a:buNone/>
            </a:pPr>
            <a:r>
              <a:rPr lang="en" sz="3000">
                <a:solidFill>
                  <a:srgbClr val="FDFCFF"/>
                </a:solidFill>
              </a:rPr>
              <a:t>Interactions</a:t>
            </a:r>
            <a:endParaRPr sz="3000">
              <a:solidFill>
                <a:srgbClr val="FDFC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1078509" y="36939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Influential </a:t>
            </a:r>
            <a:r>
              <a:rPr b="0" lang="en" sz="4300">
                <a:solidFill>
                  <a:srgbClr val="6341A3"/>
                </a:solidFill>
              </a:rPr>
              <a:t>Results</a:t>
            </a:r>
            <a:endParaRPr sz="4300">
              <a:latin typeface="Arial"/>
              <a:ea typeface="Arial"/>
              <a:cs typeface="Arial"/>
              <a:sym typeface="Arial"/>
            </a:endParaRPr>
          </a:p>
        </p:txBody>
      </p:sp>
      <p:pic>
        <p:nvPicPr>
          <p:cNvPr id="205" name="Google Shape;205;p28"/>
          <p:cNvPicPr preferRelativeResize="0"/>
          <p:nvPr/>
        </p:nvPicPr>
        <p:blipFill>
          <a:blip r:embed="rId3">
            <a:alphaModFix/>
          </a:blip>
          <a:stretch>
            <a:fillRect/>
          </a:stretch>
        </p:blipFill>
        <p:spPr>
          <a:xfrm>
            <a:off x="8185100" y="44625"/>
            <a:ext cx="803550" cy="803550"/>
          </a:xfrm>
          <a:prstGeom prst="rect">
            <a:avLst/>
          </a:prstGeom>
          <a:noFill/>
          <a:ln>
            <a:noFill/>
          </a:ln>
        </p:spPr>
      </p:pic>
      <p:sp>
        <p:nvSpPr>
          <p:cNvPr id="206" name="Google Shape;206;p28"/>
          <p:cNvSpPr txBox="1"/>
          <p:nvPr/>
        </p:nvSpPr>
        <p:spPr>
          <a:xfrm>
            <a:off x="459288" y="3437275"/>
            <a:ext cx="8225400" cy="5571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t/>
            </a:r>
            <a:endParaRPr sz="1500"/>
          </a:p>
        </p:txBody>
      </p:sp>
      <p:graphicFrame>
        <p:nvGraphicFramePr>
          <p:cNvPr id="207" name="Google Shape;207;p28"/>
          <p:cNvGraphicFramePr/>
          <p:nvPr/>
        </p:nvGraphicFramePr>
        <p:xfrm>
          <a:off x="3036900" y="1255250"/>
          <a:ext cx="3000000" cy="3000000"/>
        </p:xfrm>
        <a:graphic>
          <a:graphicData uri="http://schemas.openxmlformats.org/drawingml/2006/table">
            <a:tbl>
              <a:tblPr>
                <a:noFill/>
                <a:tableStyleId>{B569AAFB-35E2-4DA5-95C1-05941F384FAC}</a:tableStyleId>
              </a:tblPr>
              <a:tblGrid>
                <a:gridCol w="1445200"/>
                <a:gridCol w="1197650"/>
              </a:tblGrid>
              <a:tr h="100000">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chemeClr val="accent4"/>
                    </a:solidFill>
                  </a:tcPr>
                </a:tc>
                <a:tc>
                  <a:txBody>
                    <a:bodyPr/>
                    <a:lstStyle/>
                    <a:p>
                      <a:pPr indent="0" lvl="0" marL="0" rtl="0" algn="l">
                        <a:spcBef>
                          <a:spcPts val="0"/>
                        </a:spcBef>
                        <a:spcAft>
                          <a:spcPts val="0"/>
                        </a:spcAft>
                        <a:buNone/>
                      </a:pPr>
                      <a:r>
                        <a:rPr lang="en" sz="1300">
                          <a:solidFill>
                            <a:schemeClr val="lt1"/>
                          </a:solidFill>
                        </a:rPr>
                        <a:t>Influential</a:t>
                      </a:r>
                      <a:endParaRPr sz="13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chemeClr val="accent4"/>
                    </a:solidFill>
                  </a:tcPr>
                </a:tc>
              </a:tr>
              <a:tr h="100000">
                <a:tc>
                  <a:txBody>
                    <a:bodyPr/>
                    <a:lstStyle/>
                    <a:p>
                      <a:pPr indent="0" lvl="0" marL="0" rtl="0" algn="l">
                        <a:spcBef>
                          <a:spcPts val="0"/>
                        </a:spcBef>
                        <a:spcAft>
                          <a:spcPts val="0"/>
                        </a:spcAft>
                        <a:buNone/>
                      </a:pPr>
                      <a:r>
                        <a:rPr b="1" lang="en" sz="1100"/>
                        <a:t>Streamer</a:t>
                      </a:r>
                      <a:endParaRPr b="1" sz="1100"/>
                    </a:p>
                  </a:txBody>
                  <a:tcPr marT="91425" marB="91425" marR="91425" marL="91425"/>
                </a:tc>
                <a:tc>
                  <a:txBody>
                    <a:bodyPr/>
                    <a:lstStyle/>
                    <a:p>
                      <a:pPr indent="0" lvl="0" marL="0" rtl="0" algn="l">
                        <a:spcBef>
                          <a:spcPts val="0"/>
                        </a:spcBef>
                        <a:spcAft>
                          <a:spcPts val="0"/>
                        </a:spcAft>
                        <a:buNone/>
                      </a:pPr>
                      <a:r>
                        <a:rPr b="1" lang="en" sz="1100"/>
                        <a:t>Sponsorship mentioners </a:t>
                      </a:r>
                      <a:endParaRPr b="1" sz="11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t>Friskk</a:t>
                      </a:r>
                      <a:endParaRPr sz="1100"/>
                    </a:p>
                  </a:txBody>
                  <a:tcPr marT="91425" marB="91425" marR="91425" marL="91425"/>
                </a:tc>
                <a:tc>
                  <a:txBody>
                    <a:bodyPr/>
                    <a:lstStyle/>
                    <a:p>
                      <a:pPr indent="0" lvl="0" marL="0" rtl="0" algn="l">
                        <a:spcBef>
                          <a:spcPts val="0"/>
                        </a:spcBef>
                        <a:spcAft>
                          <a:spcPts val="0"/>
                        </a:spcAft>
                        <a:buNone/>
                      </a:pPr>
                      <a:r>
                        <a:rPr lang="en" sz="1100"/>
                        <a:t>0</a:t>
                      </a:r>
                      <a:endParaRPr sz="11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9525">
                <a:tc>
                  <a:txBody>
                    <a:bodyPr/>
                    <a:lstStyle/>
                    <a:p>
                      <a:pPr indent="0" lvl="0" marL="0" rtl="0" algn="l">
                        <a:spcBef>
                          <a:spcPts val="0"/>
                        </a:spcBef>
                        <a:spcAft>
                          <a:spcPts val="0"/>
                        </a:spcAft>
                        <a:buNone/>
                      </a:pPr>
                      <a:r>
                        <a:rPr lang="en" sz="1100"/>
                        <a:t>Foolish</a:t>
                      </a:r>
                      <a:endParaRPr sz="1100"/>
                    </a:p>
                  </a:txBody>
                  <a:tcPr marT="91425" marB="91425" marR="91425" marL="91425"/>
                </a:tc>
                <a:tc>
                  <a:txBody>
                    <a:bodyPr/>
                    <a:lstStyle/>
                    <a:p>
                      <a:pPr indent="0" lvl="0" marL="0" rtl="0" algn="l">
                        <a:spcBef>
                          <a:spcPts val="0"/>
                        </a:spcBef>
                        <a:spcAft>
                          <a:spcPts val="0"/>
                        </a:spcAft>
                        <a:buNone/>
                      </a:pPr>
                      <a:r>
                        <a:rPr lang="en" sz="1100"/>
                        <a:t>0</a:t>
                      </a:r>
                      <a:endParaRPr sz="11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solidFill>
                            <a:schemeClr val="dk1"/>
                          </a:solidFill>
                        </a:rPr>
                        <a:t>Pokimane</a:t>
                      </a:r>
                      <a:endParaRPr sz="1100"/>
                    </a:p>
                  </a:txBody>
                  <a:tcPr marT="91425" marB="91425" marR="91425" marL="91425"/>
                </a:tc>
                <a:tc>
                  <a:txBody>
                    <a:bodyPr/>
                    <a:lstStyle/>
                    <a:p>
                      <a:pPr indent="0" lvl="0" marL="0" rtl="0" algn="l">
                        <a:spcBef>
                          <a:spcPts val="0"/>
                        </a:spcBef>
                        <a:spcAft>
                          <a:spcPts val="0"/>
                        </a:spcAft>
                        <a:buNone/>
                      </a:pPr>
                      <a:r>
                        <a:rPr lang="en" sz="1100"/>
                        <a:t>0</a:t>
                      </a:r>
                      <a:endParaRPr sz="11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nvSpPr>
        <p:spPr>
          <a:xfrm>
            <a:off x="821400" y="1662025"/>
            <a:ext cx="4209900" cy="25323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rPr lang="en" sz="1500"/>
              <a:t>Metrics to measure influential </a:t>
            </a:r>
            <a:r>
              <a:rPr b="1" lang="en" sz="1500"/>
              <a:t>did not</a:t>
            </a:r>
            <a:r>
              <a:rPr lang="en" sz="1500"/>
              <a:t> yield results </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lang="en" sz="1500"/>
              <a:t>Sponsorship or business ventures difficult to </a:t>
            </a:r>
            <a:r>
              <a:rPr lang="en" sz="1500"/>
              <a:t>capture</a:t>
            </a:r>
            <a:r>
              <a:rPr lang="en" sz="1500"/>
              <a:t> via single stream</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b="1" lang="en" sz="1500"/>
              <a:t>Future work: </a:t>
            </a:r>
            <a:r>
              <a:rPr lang="en" sz="1500"/>
              <a:t>define new metrics for “influential” or look at more videos per streamer</a:t>
            </a:r>
            <a:endParaRPr sz="1500"/>
          </a:p>
          <a:p>
            <a:pPr indent="0" lvl="0" marL="0" marR="190500" rtl="0" algn="l">
              <a:lnSpc>
                <a:spcPct val="100000"/>
              </a:lnSpc>
              <a:spcBef>
                <a:spcPts val="700"/>
              </a:spcBef>
              <a:spcAft>
                <a:spcPts val="0"/>
              </a:spcAft>
              <a:buNone/>
            </a:pPr>
            <a:r>
              <a:t/>
            </a:r>
            <a:endParaRPr sz="1500"/>
          </a:p>
        </p:txBody>
      </p:sp>
      <p:sp>
        <p:nvSpPr>
          <p:cNvPr id="213" name="Google Shape;213;p29"/>
          <p:cNvSpPr txBox="1"/>
          <p:nvPr/>
        </p:nvSpPr>
        <p:spPr>
          <a:xfrm>
            <a:off x="5673200" y="3100525"/>
            <a:ext cx="2696700" cy="10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3E49"/>
                </a:solidFill>
              </a:rPr>
              <a:t>= influence?</a:t>
            </a:r>
            <a:endParaRPr sz="1500">
              <a:solidFill>
                <a:srgbClr val="433E49"/>
              </a:solidFill>
            </a:endParaRPr>
          </a:p>
        </p:txBody>
      </p:sp>
      <p:sp>
        <p:nvSpPr>
          <p:cNvPr id="214" name="Google Shape;214;p29"/>
          <p:cNvSpPr txBox="1"/>
          <p:nvPr/>
        </p:nvSpPr>
        <p:spPr>
          <a:xfrm>
            <a:off x="5673200" y="2037675"/>
            <a:ext cx="2486100" cy="8376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 of outside business ventures or social media mentioned</a:t>
            </a:r>
            <a:endParaRPr sz="1800">
              <a:solidFill>
                <a:srgbClr val="6341A3"/>
              </a:solidFill>
            </a:endParaRPr>
          </a:p>
        </p:txBody>
      </p:sp>
      <p:sp>
        <p:nvSpPr>
          <p:cNvPr id="215" name="Google Shape;215;p29"/>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Limitation &amp; Future Work</a:t>
            </a:r>
            <a:endParaRPr sz="4300">
              <a:latin typeface="Arial"/>
              <a:ea typeface="Arial"/>
              <a:cs typeface="Arial"/>
              <a:sym typeface="Arial"/>
            </a:endParaRPr>
          </a:p>
        </p:txBody>
      </p:sp>
      <p:pic>
        <p:nvPicPr>
          <p:cNvPr id="216" name="Google Shape;216;p29"/>
          <p:cNvPicPr preferRelativeResize="0"/>
          <p:nvPr/>
        </p:nvPicPr>
        <p:blipFill>
          <a:blip r:embed="rId3">
            <a:alphaModFix/>
          </a:blip>
          <a:stretch>
            <a:fillRect/>
          </a:stretch>
        </p:blipFill>
        <p:spPr>
          <a:xfrm>
            <a:off x="8185100" y="44625"/>
            <a:ext cx="803550" cy="80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nvSpPr>
        <p:spPr>
          <a:xfrm>
            <a:off x="1078500" y="1407175"/>
            <a:ext cx="7589100" cy="14679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rPr lang="en" sz="1500"/>
              <a:t>Metrics to measure questions directed at the chat using Python was not </a:t>
            </a:r>
            <a:r>
              <a:rPr lang="en" sz="1500"/>
              <a:t>representative</a:t>
            </a:r>
            <a:r>
              <a:rPr lang="en" sz="1500"/>
              <a:t> of streamer engagement with audience </a:t>
            </a:r>
            <a:endParaRPr sz="1500"/>
          </a:p>
          <a:p>
            <a:pPr indent="0" lvl="0" marL="0" marR="190500" rtl="0" algn="l">
              <a:lnSpc>
                <a:spcPct val="100000"/>
              </a:lnSpc>
              <a:spcBef>
                <a:spcPts val="1000"/>
              </a:spcBef>
              <a:spcAft>
                <a:spcPts val="0"/>
              </a:spcAft>
              <a:buNone/>
            </a:pPr>
            <a:r>
              <a:t/>
            </a:r>
            <a:endParaRPr sz="1500"/>
          </a:p>
          <a:p>
            <a:pPr indent="0" lvl="0" marL="0" marR="190500" rtl="0" algn="l">
              <a:lnSpc>
                <a:spcPct val="100000"/>
              </a:lnSpc>
              <a:spcBef>
                <a:spcPts val="700"/>
              </a:spcBef>
              <a:spcAft>
                <a:spcPts val="0"/>
              </a:spcAft>
              <a:buNone/>
            </a:pPr>
            <a:r>
              <a:rPr b="1" lang="en" sz="1500"/>
              <a:t>Future work: </a:t>
            </a:r>
            <a:r>
              <a:rPr lang="en" sz="1500"/>
              <a:t>manually count of questions directed at the chat to evaluate </a:t>
            </a:r>
            <a:r>
              <a:rPr lang="en" sz="1500"/>
              <a:t>engagement</a:t>
            </a:r>
            <a:endParaRPr sz="1500"/>
          </a:p>
          <a:p>
            <a:pPr indent="0" lvl="0" marL="0" marR="190500" rtl="0" algn="l">
              <a:lnSpc>
                <a:spcPct val="100000"/>
              </a:lnSpc>
              <a:spcBef>
                <a:spcPts val="700"/>
              </a:spcBef>
              <a:spcAft>
                <a:spcPts val="0"/>
              </a:spcAft>
              <a:buNone/>
            </a:pPr>
            <a:r>
              <a:t/>
            </a:r>
            <a:endParaRPr sz="1500"/>
          </a:p>
        </p:txBody>
      </p:sp>
      <p:sp>
        <p:nvSpPr>
          <p:cNvPr id="222" name="Google Shape;222;p30"/>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Limitation &amp; Future Work</a:t>
            </a:r>
            <a:endParaRPr sz="4300">
              <a:latin typeface="Arial"/>
              <a:ea typeface="Arial"/>
              <a:cs typeface="Arial"/>
              <a:sym typeface="Arial"/>
            </a:endParaRPr>
          </a:p>
        </p:txBody>
      </p:sp>
      <p:pic>
        <p:nvPicPr>
          <p:cNvPr id="223" name="Google Shape;223;p30"/>
          <p:cNvPicPr preferRelativeResize="0"/>
          <p:nvPr/>
        </p:nvPicPr>
        <p:blipFill>
          <a:blip r:embed="rId3">
            <a:alphaModFix/>
          </a:blip>
          <a:stretch>
            <a:fillRect/>
          </a:stretch>
        </p:blipFill>
        <p:spPr>
          <a:xfrm>
            <a:off x="8185100" y="44625"/>
            <a:ext cx="803550" cy="803550"/>
          </a:xfrm>
          <a:prstGeom prst="rect">
            <a:avLst/>
          </a:prstGeom>
          <a:noFill/>
          <a:ln>
            <a:noFill/>
          </a:ln>
        </p:spPr>
      </p:pic>
      <p:pic>
        <p:nvPicPr>
          <p:cNvPr id="224" name="Google Shape;224;p30"/>
          <p:cNvPicPr preferRelativeResize="0"/>
          <p:nvPr/>
        </p:nvPicPr>
        <p:blipFill>
          <a:blip r:embed="rId4">
            <a:alphaModFix/>
          </a:blip>
          <a:stretch>
            <a:fillRect/>
          </a:stretch>
        </p:blipFill>
        <p:spPr>
          <a:xfrm>
            <a:off x="1525375" y="2966750"/>
            <a:ext cx="6212950" cy="1310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nvSpPr>
        <p:spPr>
          <a:xfrm>
            <a:off x="821400" y="1662025"/>
            <a:ext cx="4209900" cy="29943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rPr lang="en" sz="1500"/>
              <a:t>Some of the metrics selected were limited by how many viewers were watching the channel</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lang="en" sz="1500"/>
              <a:t>We had to normalize the data by creating a percentage; however, conducting any regression analysis on the raw data itself was inconclusive</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b="1" lang="en" sz="1500"/>
              <a:t>Future work: </a:t>
            </a:r>
            <a:r>
              <a:rPr lang="en" sz="1500"/>
              <a:t>define different engagement metrics per streamer tier</a:t>
            </a:r>
            <a:endParaRPr sz="1500"/>
          </a:p>
          <a:p>
            <a:pPr indent="0" lvl="0" marL="0" marR="190500" rtl="0" algn="l">
              <a:lnSpc>
                <a:spcPct val="100000"/>
              </a:lnSpc>
              <a:spcBef>
                <a:spcPts val="700"/>
              </a:spcBef>
              <a:spcAft>
                <a:spcPts val="0"/>
              </a:spcAft>
              <a:buNone/>
            </a:pPr>
            <a:r>
              <a:t/>
            </a:r>
            <a:endParaRPr sz="1500"/>
          </a:p>
        </p:txBody>
      </p:sp>
      <p:sp>
        <p:nvSpPr>
          <p:cNvPr id="230" name="Google Shape;230;p31"/>
          <p:cNvSpPr txBox="1"/>
          <p:nvPr/>
        </p:nvSpPr>
        <p:spPr>
          <a:xfrm>
            <a:off x="5407875" y="1760775"/>
            <a:ext cx="1662300" cy="5604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Unique chatters</a:t>
            </a:r>
            <a:endParaRPr sz="1800">
              <a:solidFill>
                <a:srgbClr val="6341A3"/>
              </a:solidFill>
            </a:endParaRPr>
          </a:p>
          <a:p>
            <a:pPr indent="0" lvl="0" marL="0" marR="0" rtl="0" algn="l">
              <a:lnSpc>
                <a:spcPct val="100000"/>
              </a:lnSpc>
              <a:spcBef>
                <a:spcPts val="0"/>
              </a:spcBef>
              <a:spcAft>
                <a:spcPts val="0"/>
              </a:spcAft>
              <a:buNone/>
            </a:pPr>
            <a:r>
              <a:t/>
            </a:r>
            <a:endParaRPr sz="1800">
              <a:solidFill>
                <a:srgbClr val="6341A3"/>
              </a:solidFill>
            </a:endParaRPr>
          </a:p>
        </p:txBody>
      </p:sp>
      <p:sp>
        <p:nvSpPr>
          <p:cNvPr id="231" name="Google Shape;231;p31"/>
          <p:cNvSpPr txBox="1"/>
          <p:nvPr/>
        </p:nvSpPr>
        <p:spPr>
          <a:xfrm>
            <a:off x="5531925" y="2477400"/>
            <a:ext cx="1414200" cy="2835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Total viewers</a:t>
            </a:r>
            <a:endParaRPr sz="1800">
              <a:solidFill>
                <a:srgbClr val="6341A3"/>
              </a:solidFill>
            </a:endParaRPr>
          </a:p>
        </p:txBody>
      </p:sp>
      <p:cxnSp>
        <p:nvCxnSpPr>
          <p:cNvPr id="232" name="Google Shape;232;p31"/>
          <p:cNvCxnSpPr/>
          <p:nvPr/>
        </p:nvCxnSpPr>
        <p:spPr>
          <a:xfrm>
            <a:off x="5316825" y="2232650"/>
            <a:ext cx="1844400" cy="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nvSpPr>
        <p:spPr>
          <a:xfrm>
            <a:off x="5673200" y="3100525"/>
            <a:ext cx="2696700" cy="10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3E49"/>
                </a:solidFill>
              </a:rPr>
              <a:t>= % engaged viewers?</a:t>
            </a:r>
            <a:endParaRPr sz="1500">
              <a:solidFill>
                <a:srgbClr val="433E49"/>
              </a:solidFill>
            </a:endParaRPr>
          </a:p>
        </p:txBody>
      </p:sp>
      <p:sp>
        <p:nvSpPr>
          <p:cNvPr id="234" name="Google Shape;234;p31"/>
          <p:cNvSpPr txBox="1"/>
          <p:nvPr/>
        </p:nvSpPr>
        <p:spPr>
          <a:xfrm>
            <a:off x="7353650" y="2037675"/>
            <a:ext cx="1093800" cy="2835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X 100%</a:t>
            </a:r>
            <a:endParaRPr sz="1800">
              <a:solidFill>
                <a:srgbClr val="6341A3"/>
              </a:solidFill>
            </a:endParaRPr>
          </a:p>
        </p:txBody>
      </p:sp>
      <p:sp>
        <p:nvSpPr>
          <p:cNvPr id="235" name="Google Shape;235;p31"/>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Limitation &amp; Future Work</a:t>
            </a:r>
            <a:endParaRPr sz="4300">
              <a:latin typeface="Arial"/>
              <a:ea typeface="Arial"/>
              <a:cs typeface="Arial"/>
              <a:sym typeface="Arial"/>
            </a:endParaRPr>
          </a:p>
        </p:txBody>
      </p:sp>
      <p:pic>
        <p:nvPicPr>
          <p:cNvPr id="236" name="Google Shape;236;p31"/>
          <p:cNvPicPr preferRelativeResize="0"/>
          <p:nvPr/>
        </p:nvPicPr>
        <p:blipFill>
          <a:blip r:embed="rId3">
            <a:alphaModFix/>
          </a:blip>
          <a:stretch>
            <a:fillRect/>
          </a:stretch>
        </p:blipFill>
        <p:spPr>
          <a:xfrm>
            <a:off x="8185100" y="44625"/>
            <a:ext cx="803550" cy="80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nvSpPr>
        <p:spPr>
          <a:xfrm>
            <a:off x="1208100" y="1879000"/>
            <a:ext cx="3363900" cy="15705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rPr lang="en" sz="1500"/>
              <a:t>Similarities in results of top and mid-tier streamers → wrong threshold of “mid-tier streamer” </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b="1" lang="en" sz="1500"/>
              <a:t>Future work:</a:t>
            </a:r>
            <a:r>
              <a:rPr lang="en" sz="1500"/>
              <a:t> choose a mid-tier streamer with ~500k followers</a:t>
            </a:r>
            <a:endParaRPr sz="1500"/>
          </a:p>
        </p:txBody>
      </p:sp>
      <p:sp>
        <p:nvSpPr>
          <p:cNvPr id="242" name="Google Shape;242;p32"/>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Limitation &amp; Future Work</a:t>
            </a:r>
            <a:endParaRPr sz="4300">
              <a:latin typeface="Arial"/>
              <a:ea typeface="Arial"/>
              <a:cs typeface="Arial"/>
              <a:sym typeface="Arial"/>
            </a:endParaRPr>
          </a:p>
        </p:txBody>
      </p:sp>
      <p:graphicFrame>
        <p:nvGraphicFramePr>
          <p:cNvPr id="243" name="Google Shape;243;p32"/>
          <p:cNvGraphicFramePr/>
          <p:nvPr/>
        </p:nvGraphicFramePr>
        <p:xfrm>
          <a:off x="4951075" y="1871850"/>
          <a:ext cx="3000000" cy="3000000"/>
        </p:xfrm>
        <a:graphic>
          <a:graphicData uri="http://schemas.openxmlformats.org/drawingml/2006/table">
            <a:tbl>
              <a:tblPr>
                <a:noFill/>
                <a:tableStyleId>{B569AAFB-35E2-4DA5-95C1-05941F384FAC}</a:tableStyleId>
              </a:tblPr>
              <a:tblGrid>
                <a:gridCol w="1720950"/>
                <a:gridCol w="1720950"/>
              </a:tblGrid>
              <a:tr h="381000">
                <a:tc>
                  <a:txBody>
                    <a:bodyPr/>
                    <a:lstStyle/>
                    <a:p>
                      <a:pPr indent="0" lvl="0" marL="0" rtl="0" algn="l">
                        <a:spcBef>
                          <a:spcPts val="0"/>
                        </a:spcBef>
                        <a:spcAft>
                          <a:spcPts val="0"/>
                        </a:spcAft>
                        <a:buNone/>
                      </a:pPr>
                      <a:r>
                        <a:rPr lang="en">
                          <a:solidFill>
                            <a:schemeClr val="lt1"/>
                          </a:solidFill>
                        </a:rPr>
                        <a:t>Twitch Streamer</a:t>
                      </a:r>
                      <a:endParaRPr>
                        <a:solidFill>
                          <a:schemeClr val="lt1"/>
                        </a:solidFill>
                      </a:endParaRPr>
                    </a:p>
                  </a:txBody>
                  <a:tcPr marT="91425" marB="91425" marR="91425" marL="91425">
                    <a:solidFill>
                      <a:schemeClr val="accent4"/>
                    </a:solidFill>
                  </a:tcPr>
                </a:tc>
                <a:tc>
                  <a:txBody>
                    <a:bodyPr/>
                    <a:lstStyle/>
                    <a:p>
                      <a:pPr indent="0" lvl="0" marL="0" rtl="0" algn="l">
                        <a:spcBef>
                          <a:spcPts val="0"/>
                        </a:spcBef>
                        <a:spcAft>
                          <a:spcPts val="0"/>
                        </a:spcAft>
                        <a:buNone/>
                      </a:pPr>
                      <a:r>
                        <a:rPr lang="en">
                          <a:solidFill>
                            <a:schemeClr val="lt1"/>
                          </a:solidFill>
                        </a:rPr>
                        <a:t>Follower Count</a:t>
                      </a:r>
                      <a:endParaRPr>
                        <a:solidFill>
                          <a:schemeClr val="lt1"/>
                        </a:solidFill>
                      </a:endParaRPr>
                    </a:p>
                  </a:txBody>
                  <a:tcPr marT="91425" marB="91425" marR="91425" marL="91425">
                    <a:solidFill>
                      <a:schemeClr val="accent4"/>
                    </a:solidFill>
                  </a:tcPr>
                </a:tc>
              </a:tr>
              <a:tr h="381000">
                <a:tc>
                  <a:txBody>
                    <a:bodyPr/>
                    <a:lstStyle/>
                    <a:p>
                      <a:pPr indent="0" lvl="0" marL="0" rtl="0" algn="l">
                        <a:spcBef>
                          <a:spcPts val="0"/>
                        </a:spcBef>
                        <a:spcAft>
                          <a:spcPts val="0"/>
                        </a:spcAft>
                        <a:buNone/>
                      </a:pPr>
                      <a:r>
                        <a:rPr lang="en"/>
                        <a:t>Pokimane</a:t>
                      </a:r>
                      <a:endParaRPr/>
                    </a:p>
                  </a:txBody>
                  <a:tcPr marT="91425" marB="91425" marR="91425" marL="91425"/>
                </a:tc>
                <a:tc>
                  <a:txBody>
                    <a:bodyPr/>
                    <a:lstStyle/>
                    <a:p>
                      <a:pPr indent="0" lvl="0" marL="0" rtl="0" algn="l">
                        <a:spcBef>
                          <a:spcPts val="0"/>
                        </a:spcBef>
                        <a:spcAft>
                          <a:spcPts val="0"/>
                        </a:spcAft>
                        <a:buNone/>
                      </a:pPr>
                      <a:r>
                        <a:rPr lang="en"/>
                        <a:t>9 million</a:t>
                      </a:r>
                      <a:endParaRPr/>
                    </a:p>
                  </a:txBody>
                  <a:tcPr marT="91425" marB="91425" marR="91425" marL="91425"/>
                </a:tc>
              </a:tr>
              <a:tr h="381000">
                <a:tc>
                  <a:txBody>
                    <a:bodyPr/>
                    <a:lstStyle/>
                    <a:p>
                      <a:pPr indent="0" lvl="0" marL="0" rtl="0" algn="l">
                        <a:spcBef>
                          <a:spcPts val="0"/>
                        </a:spcBef>
                        <a:spcAft>
                          <a:spcPts val="0"/>
                        </a:spcAft>
                        <a:buNone/>
                      </a:pPr>
                      <a:r>
                        <a:rPr lang="en"/>
                        <a:t>Foolish Gamer</a:t>
                      </a:r>
                      <a:endParaRPr/>
                    </a:p>
                  </a:txBody>
                  <a:tcPr marT="91425" marB="91425" marR="91425" marL="91425"/>
                </a:tc>
                <a:tc>
                  <a:txBody>
                    <a:bodyPr/>
                    <a:lstStyle/>
                    <a:p>
                      <a:pPr indent="0" lvl="0" marL="0" rtl="0" algn="l">
                        <a:spcBef>
                          <a:spcPts val="0"/>
                        </a:spcBef>
                        <a:spcAft>
                          <a:spcPts val="0"/>
                        </a:spcAft>
                        <a:buNone/>
                      </a:pPr>
                      <a:r>
                        <a:rPr lang="en"/>
                        <a:t>2.2 million</a:t>
                      </a:r>
                      <a:endParaRPr/>
                    </a:p>
                  </a:txBody>
                  <a:tcPr marT="91425" marB="91425" marR="91425" marL="91425"/>
                </a:tc>
              </a:tr>
              <a:tr h="381000">
                <a:tc>
                  <a:txBody>
                    <a:bodyPr/>
                    <a:lstStyle/>
                    <a:p>
                      <a:pPr indent="0" lvl="0" marL="0" rtl="0" algn="l">
                        <a:spcBef>
                          <a:spcPts val="0"/>
                        </a:spcBef>
                        <a:spcAft>
                          <a:spcPts val="0"/>
                        </a:spcAft>
                        <a:buNone/>
                      </a:pPr>
                      <a:r>
                        <a:rPr lang="en"/>
                        <a:t>Friskk</a:t>
                      </a:r>
                      <a:endParaRPr/>
                    </a:p>
                  </a:txBody>
                  <a:tcPr marT="91425" marB="91425" marR="91425" marL="91425"/>
                </a:tc>
                <a:tc>
                  <a:txBody>
                    <a:bodyPr/>
                    <a:lstStyle/>
                    <a:p>
                      <a:pPr indent="0" lvl="0" marL="0" rtl="0" algn="l">
                        <a:spcBef>
                          <a:spcPts val="0"/>
                        </a:spcBef>
                        <a:spcAft>
                          <a:spcPts val="0"/>
                        </a:spcAft>
                        <a:buNone/>
                      </a:pPr>
                      <a:r>
                        <a:rPr lang="en"/>
                        <a:t>50 thousand</a:t>
                      </a:r>
                      <a:endParaRPr/>
                    </a:p>
                  </a:txBody>
                  <a:tcPr marT="91425" marB="91425" marR="91425" marL="91425"/>
                </a:tc>
              </a:tr>
            </a:tbl>
          </a:graphicData>
        </a:graphic>
      </p:graphicFrame>
      <p:pic>
        <p:nvPicPr>
          <p:cNvPr id="244" name="Google Shape;244;p32"/>
          <p:cNvPicPr preferRelativeResize="0"/>
          <p:nvPr/>
        </p:nvPicPr>
        <p:blipFill>
          <a:blip r:embed="rId3">
            <a:alphaModFix/>
          </a:blip>
          <a:stretch>
            <a:fillRect/>
          </a:stretch>
        </p:blipFill>
        <p:spPr>
          <a:xfrm>
            <a:off x="8185100" y="44625"/>
            <a:ext cx="803550" cy="80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nvSpPr>
        <p:spPr>
          <a:xfrm>
            <a:off x="949950" y="1412200"/>
            <a:ext cx="7235100" cy="788100"/>
          </a:xfrm>
          <a:prstGeom prst="rect">
            <a:avLst/>
          </a:prstGeom>
          <a:noFill/>
          <a:ln>
            <a:noFill/>
          </a:ln>
        </p:spPr>
        <p:txBody>
          <a:bodyPr anchorCtr="0" anchor="t" bIns="0" lIns="0" spcFirstLastPara="1" rIns="0" wrap="square" tIns="5475">
            <a:spAutoFit/>
          </a:bodyPr>
          <a:lstStyle/>
          <a:p>
            <a:pPr indent="0" lvl="0" marL="0" marR="190500" rtl="0" algn="l">
              <a:spcBef>
                <a:spcPts val="700"/>
              </a:spcBef>
              <a:spcAft>
                <a:spcPts val="0"/>
              </a:spcAft>
              <a:buNone/>
            </a:pPr>
            <a:r>
              <a:rPr lang="en" sz="1500">
                <a:solidFill>
                  <a:schemeClr val="dk1"/>
                </a:solidFill>
              </a:rPr>
              <a:t>For</a:t>
            </a:r>
            <a:r>
              <a:rPr b="1" lang="en" sz="1500">
                <a:solidFill>
                  <a:schemeClr val="dk1"/>
                </a:solidFill>
              </a:rPr>
              <a:t> </a:t>
            </a:r>
            <a:r>
              <a:rPr lang="en" sz="1500">
                <a:solidFill>
                  <a:schemeClr val="dk1"/>
                </a:solidFill>
              </a:rPr>
              <a:t>streamers who have a lot of &gt; 1 million viewers, interactions for successful audience engagement look different than for streamers with &lt; 50k (and vice versa)</a:t>
            </a:r>
            <a:endParaRPr sz="1500">
              <a:solidFill>
                <a:schemeClr val="dk1"/>
              </a:solidFill>
            </a:endParaRPr>
          </a:p>
          <a:p>
            <a:pPr indent="0" lvl="0" marL="0" marR="190500" rtl="0" algn="l">
              <a:lnSpc>
                <a:spcPct val="100000"/>
              </a:lnSpc>
              <a:spcBef>
                <a:spcPts val="700"/>
              </a:spcBef>
              <a:spcAft>
                <a:spcPts val="0"/>
              </a:spcAft>
              <a:buNone/>
            </a:pPr>
            <a:r>
              <a:t/>
            </a:r>
            <a:endParaRPr sz="1500"/>
          </a:p>
        </p:txBody>
      </p:sp>
      <p:sp>
        <p:nvSpPr>
          <p:cNvPr id="250" name="Google Shape;250;p33"/>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Conclusions</a:t>
            </a:r>
            <a:endParaRPr sz="4300">
              <a:latin typeface="Arial"/>
              <a:ea typeface="Arial"/>
              <a:cs typeface="Arial"/>
              <a:sym typeface="Arial"/>
            </a:endParaRPr>
          </a:p>
        </p:txBody>
      </p:sp>
      <p:pic>
        <p:nvPicPr>
          <p:cNvPr id="251" name="Google Shape;251;p33"/>
          <p:cNvPicPr preferRelativeResize="0"/>
          <p:nvPr/>
        </p:nvPicPr>
        <p:blipFill>
          <a:blip r:embed="rId3">
            <a:alphaModFix/>
          </a:blip>
          <a:stretch>
            <a:fillRect/>
          </a:stretch>
        </p:blipFill>
        <p:spPr>
          <a:xfrm>
            <a:off x="8185100" y="44625"/>
            <a:ext cx="803550" cy="803550"/>
          </a:xfrm>
          <a:prstGeom prst="rect">
            <a:avLst/>
          </a:prstGeom>
          <a:noFill/>
          <a:ln>
            <a:noFill/>
          </a:ln>
        </p:spPr>
      </p:pic>
      <p:sp>
        <p:nvSpPr>
          <p:cNvPr id="252" name="Google Shape;252;p33"/>
          <p:cNvSpPr txBox="1"/>
          <p:nvPr/>
        </p:nvSpPr>
        <p:spPr>
          <a:xfrm>
            <a:off x="1458063" y="3522026"/>
            <a:ext cx="15999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Top Tier</a:t>
            </a:r>
            <a:endParaRPr b="1">
              <a:solidFill>
                <a:schemeClr val="dk1"/>
              </a:solidFill>
            </a:endParaRPr>
          </a:p>
          <a:p>
            <a:pPr indent="0" lvl="0" marL="0" rtl="0" algn="ctr">
              <a:spcBef>
                <a:spcPts val="0"/>
              </a:spcBef>
              <a:spcAft>
                <a:spcPts val="0"/>
              </a:spcAft>
              <a:buNone/>
            </a:pPr>
            <a:r>
              <a:rPr b="1" lang="en">
                <a:solidFill>
                  <a:schemeClr val="dk1"/>
                </a:solidFill>
              </a:rPr>
              <a:t>Pokimane</a:t>
            </a:r>
            <a:endParaRPr b="1">
              <a:solidFill>
                <a:schemeClr val="dk1"/>
              </a:solidFill>
            </a:endParaRPr>
          </a:p>
          <a:p>
            <a:pPr indent="0" lvl="0" marL="0" rtl="0" algn="ctr">
              <a:spcBef>
                <a:spcPts val="0"/>
              </a:spcBef>
              <a:spcAft>
                <a:spcPts val="0"/>
              </a:spcAft>
              <a:buNone/>
            </a:pPr>
            <a:r>
              <a:rPr b="1" lang="en">
                <a:solidFill>
                  <a:schemeClr val="dk1"/>
                </a:solidFill>
              </a:rPr>
              <a:t>9 million</a:t>
            </a:r>
            <a:r>
              <a:rPr b="1" lang="en">
                <a:solidFill>
                  <a:schemeClr val="dk1"/>
                </a:solidFill>
              </a:rPr>
              <a:t> </a:t>
            </a:r>
            <a:endParaRPr b="1">
              <a:solidFill>
                <a:schemeClr val="dk1"/>
              </a:solidFill>
            </a:endParaRPr>
          </a:p>
        </p:txBody>
      </p:sp>
      <p:sp>
        <p:nvSpPr>
          <p:cNvPr id="253" name="Google Shape;253;p33"/>
          <p:cNvSpPr txBox="1"/>
          <p:nvPr/>
        </p:nvSpPr>
        <p:spPr>
          <a:xfrm>
            <a:off x="3811863" y="3535811"/>
            <a:ext cx="15999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Mid Tier</a:t>
            </a:r>
            <a:endParaRPr b="1">
              <a:solidFill>
                <a:schemeClr val="dk1"/>
              </a:solidFill>
            </a:endParaRPr>
          </a:p>
          <a:p>
            <a:pPr indent="0" lvl="0" marL="0" rtl="0" algn="ctr">
              <a:spcBef>
                <a:spcPts val="0"/>
              </a:spcBef>
              <a:spcAft>
                <a:spcPts val="0"/>
              </a:spcAft>
              <a:buNone/>
            </a:pPr>
            <a:r>
              <a:rPr b="1" lang="en">
                <a:solidFill>
                  <a:schemeClr val="dk1"/>
                </a:solidFill>
              </a:rPr>
              <a:t>Foolish Gamer</a:t>
            </a:r>
            <a:endParaRPr b="1">
              <a:solidFill>
                <a:schemeClr val="dk1"/>
              </a:solidFill>
            </a:endParaRPr>
          </a:p>
          <a:p>
            <a:pPr indent="0" lvl="0" marL="0" rtl="0" algn="ctr">
              <a:spcBef>
                <a:spcPts val="0"/>
              </a:spcBef>
              <a:spcAft>
                <a:spcPts val="0"/>
              </a:spcAft>
              <a:buNone/>
            </a:pPr>
            <a:r>
              <a:rPr b="1" lang="en">
                <a:solidFill>
                  <a:schemeClr val="dk1"/>
                </a:solidFill>
              </a:rPr>
              <a:t>2.2 million</a:t>
            </a:r>
            <a:endParaRPr b="1">
              <a:solidFill>
                <a:schemeClr val="dk1"/>
              </a:solidFill>
            </a:endParaRPr>
          </a:p>
        </p:txBody>
      </p:sp>
      <p:sp>
        <p:nvSpPr>
          <p:cNvPr id="254" name="Google Shape;254;p33"/>
          <p:cNvSpPr txBox="1"/>
          <p:nvPr/>
        </p:nvSpPr>
        <p:spPr>
          <a:xfrm>
            <a:off x="6086031" y="3550192"/>
            <a:ext cx="15999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Low Tier</a:t>
            </a:r>
            <a:endParaRPr b="1">
              <a:solidFill>
                <a:schemeClr val="dk1"/>
              </a:solidFill>
            </a:endParaRPr>
          </a:p>
          <a:p>
            <a:pPr indent="0" lvl="0" marL="0" rtl="0" algn="ctr">
              <a:spcBef>
                <a:spcPts val="0"/>
              </a:spcBef>
              <a:spcAft>
                <a:spcPts val="0"/>
              </a:spcAft>
              <a:buNone/>
            </a:pPr>
            <a:r>
              <a:rPr b="1" lang="en">
                <a:solidFill>
                  <a:schemeClr val="dk1"/>
                </a:solidFill>
              </a:rPr>
              <a:t>Friskk</a:t>
            </a:r>
            <a:endParaRPr b="1">
              <a:solidFill>
                <a:schemeClr val="dk1"/>
              </a:solidFill>
            </a:endParaRPr>
          </a:p>
          <a:p>
            <a:pPr indent="0" lvl="0" marL="0" rtl="0" algn="ctr">
              <a:spcBef>
                <a:spcPts val="0"/>
              </a:spcBef>
              <a:spcAft>
                <a:spcPts val="0"/>
              </a:spcAft>
              <a:buNone/>
            </a:pPr>
            <a:r>
              <a:rPr b="1" lang="en">
                <a:solidFill>
                  <a:schemeClr val="dk1"/>
                </a:solidFill>
              </a:rPr>
              <a:t>50,000</a:t>
            </a:r>
            <a:endParaRPr b="1">
              <a:solidFill>
                <a:schemeClr val="dk1"/>
              </a:solidFill>
            </a:endParaRPr>
          </a:p>
        </p:txBody>
      </p:sp>
      <p:pic>
        <p:nvPicPr>
          <p:cNvPr id="255" name="Google Shape;255;p33"/>
          <p:cNvPicPr preferRelativeResize="0"/>
          <p:nvPr/>
        </p:nvPicPr>
        <p:blipFill>
          <a:blip r:embed="rId4">
            <a:alphaModFix/>
          </a:blip>
          <a:stretch>
            <a:fillRect/>
          </a:stretch>
        </p:blipFill>
        <p:spPr>
          <a:xfrm>
            <a:off x="1598092" y="2234169"/>
            <a:ext cx="1320000" cy="1188000"/>
          </a:xfrm>
          <a:prstGeom prst="ellipse">
            <a:avLst/>
          </a:prstGeom>
          <a:noFill/>
          <a:ln cap="flat" cmpd="sng" w="28575">
            <a:solidFill>
              <a:srgbClr val="6440A5"/>
            </a:solidFill>
            <a:prstDash val="solid"/>
            <a:round/>
            <a:headEnd len="sm" w="sm" type="none"/>
            <a:tailEnd len="sm" w="sm" type="none"/>
          </a:ln>
        </p:spPr>
      </p:pic>
      <p:pic>
        <p:nvPicPr>
          <p:cNvPr id="256" name="Google Shape;256;p33"/>
          <p:cNvPicPr preferRelativeResize="0"/>
          <p:nvPr/>
        </p:nvPicPr>
        <p:blipFill>
          <a:blip r:embed="rId5">
            <a:alphaModFix/>
          </a:blip>
          <a:stretch>
            <a:fillRect/>
          </a:stretch>
        </p:blipFill>
        <p:spPr>
          <a:xfrm>
            <a:off x="3911865" y="2200299"/>
            <a:ext cx="1400100" cy="1255800"/>
          </a:xfrm>
          <a:prstGeom prst="ellipse">
            <a:avLst/>
          </a:prstGeom>
          <a:noFill/>
          <a:ln cap="flat" cmpd="sng" w="28575">
            <a:solidFill>
              <a:srgbClr val="6440A5"/>
            </a:solidFill>
            <a:prstDash val="solid"/>
            <a:round/>
            <a:headEnd len="sm" w="sm" type="none"/>
            <a:tailEnd len="sm" w="sm" type="none"/>
          </a:ln>
        </p:spPr>
      </p:pic>
      <p:pic>
        <p:nvPicPr>
          <p:cNvPr id="257" name="Google Shape;257;p33"/>
          <p:cNvPicPr preferRelativeResize="0"/>
          <p:nvPr/>
        </p:nvPicPr>
        <p:blipFill rotWithShape="1">
          <a:blip r:embed="rId6">
            <a:alphaModFix/>
          </a:blip>
          <a:srcRect b="0" l="10393" r="10385" t="0"/>
          <a:stretch/>
        </p:blipFill>
        <p:spPr>
          <a:xfrm>
            <a:off x="6220242" y="2277231"/>
            <a:ext cx="1320000" cy="1184100"/>
          </a:xfrm>
          <a:prstGeom prst="ellipse">
            <a:avLst/>
          </a:prstGeom>
          <a:noFill/>
          <a:ln cap="flat" cmpd="sng" w="28575">
            <a:solidFill>
              <a:srgbClr val="6440A5"/>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nvSpPr>
        <p:spPr>
          <a:xfrm>
            <a:off x="949950" y="1615525"/>
            <a:ext cx="2886300" cy="2814600"/>
          </a:xfrm>
          <a:prstGeom prst="rect">
            <a:avLst/>
          </a:prstGeom>
          <a:noFill/>
          <a:ln>
            <a:noFill/>
          </a:ln>
        </p:spPr>
        <p:txBody>
          <a:bodyPr anchorCtr="0" anchor="t" bIns="0" lIns="0" spcFirstLastPara="1" rIns="0" wrap="square" tIns="5475">
            <a:spAutoFit/>
          </a:bodyPr>
          <a:lstStyle/>
          <a:p>
            <a:pPr indent="0" lvl="0" marL="0" marR="190500" rtl="0" algn="l">
              <a:spcBef>
                <a:spcPts val="700"/>
              </a:spcBef>
              <a:spcAft>
                <a:spcPts val="0"/>
              </a:spcAft>
              <a:buNone/>
            </a:pPr>
            <a:r>
              <a:rPr lang="en" sz="1500">
                <a:solidFill>
                  <a:schemeClr val="dk1"/>
                </a:solidFill>
              </a:rPr>
              <a:t>If you’re an up-and-coming streamer, focus on improving audience interactions by creating:</a:t>
            </a:r>
            <a:endParaRPr sz="1500">
              <a:solidFill>
                <a:schemeClr val="dk1"/>
              </a:solidFill>
            </a:endParaRPr>
          </a:p>
          <a:p>
            <a:pPr indent="-323850" lvl="0" marL="457200" marR="190500" rtl="0" algn="l">
              <a:spcBef>
                <a:spcPts val="700"/>
              </a:spcBef>
              <a:spcAft>
                <a:spcPts val="0"/>
              </a:spcAft>
              <a:buClr>
                <a:schemeClr val="dk1"/>
              </a:buClr>
              <a:buSzPts val="1500"/>
              <a:buChar char="○"/>
            </a:pPr>
            <a:r>
              <a:rPr lang="en" sz="1500">
                <a:solidFill>
                  <a:schemeClr val="dk1"/>
                </a:solidFill>
              </a:rPr>
              <a:t>C</a:t>
            </a:r>
            <a:r>
              <a:rPr lang="en" sz="1500">
                <a:solidFill>
                  <a:schemeClr val="dk1"/>
                </a:solidFill>
              </a:rPr>
              <a:t>ollaborative dynamic streams with viewers</a:t>
            </a:r>
            <a:endParaRPr sz="1500">
              <a:solidFill>
                <a:schemeClr val="dk1"/>
              </a:solidFill>
            </a:endParaRPr>
          </a:p>
          <a:p>
            <a:pPr indent="-323850" lvl="0" marL="457200" marR="190500" rtl="0" algn="l">
              <a:spcBef>
                <a:spcPts val="0"/>
              </a:spcBef>
              <a:spcAft>
                <a:spcPts val="0"/>
              </a:spcAft>
              <a:buClr>
                <a:schemeClr val="dk1"/>
              </a:buClr>
              <a:buSzPts val="1500"/>
              <a:buChar char="○"/>
            </a:pPr>
            <a:r>
              <a:rPr lang="en" sz="1500">
                <a:solidFill>
                  <a:schemeClr val="dk1"/>
                </a:solidFill>
              </a:rPr>
              <a:t>1:1 conversations</a:t>
            </a:r>
            <a:endParaRPr sz="1500">
              <a:solidFill>
                <a:schemeClr val="dk1"/>
              </a:solidFill>
            </a:endParaRPr>
          </a:p>
          <a:p>
            <a:pPr indent="-323850" lvl="0" marL="457200" marR="190500" rtl="0" algn="l">
              <a:spcBef>
                <a:spcPts val="0"/>
              </a:spcBef>
              <a:spcAft>
                <a:spcPts val="0"/>
              </a:spcAft>
              <a:buClr>
                <a:schemeClr val="dk1"/>
              </a:buClr>
              <a:buSzPts val="1500"/>
              <a:buChar char="○"/>
            </a:pPr>
            <a:r>
              <a:rPr lang="en" sz="1500">
                <a:solidFill>
                  <a:schemeClr val="dk1"/>
                </a:solidFill>
              </a:rPr>
              <a:t>Good technical set-up</a:t>
            </a:r>
            <a:endParaRPr sz="1500">
              <a:solidFill>
                <a:schemeClr val="dk1"/>
              </a:solidFill>
            </a:endParaRPr>
          </a:p>
          <a:p>
            <a:pPr indent="-323850" lvl="0" marL="457200" marR="190500" rtl="0" algn="l">
              <a:spcBef>
                <a:spcPts val="0"/>
              </a:spcBef>
              <a:spcAft>
                <a:spcPts val="0"/>
              </a:spcAft>
              <a:buClr>
                <a:schemeClr val="dk1"/>
              </a:buClr>
              <a:buSzPts val="1500"/>
              <a:buChar char="○"/>
            </a:pPr>
            <a:r>
              <a:rPr lang="en" sz="1500">
                <a:solidFill>
                  <a:schemeClr val="dk1"/>
                </a:solidFill>
              </a:rPr>
              <a:t>Good UX</a:t>
            </a:r>
            <a:endParaRPr sz="1500">
              <a:solidFill>
                <a:schemeClr val="dk1"/>
              </a:solidFill>
            </a:endParaRPr>
          </a:p>
          <a:p>
            <a:pPr indent="0" lvl="0" marL="0" marR="190500" rtl="0" algn="l">
              <a:spcBef>
                <a:spcPts val="700"/>
              </a:spcBef>
              <a:spcAft>
                <a:spcPts val="0"/>
              </a:spcAft>
              <a:buClr>
                <a:schemeClr val="dk1"/>
              </a:buClr>
              <a:buSzPts val="1100"/>
              <a:buFont typeface="Arial"/>
              <a:buNone/>
            </a:pPr>
            <a:r>
              <a:t/>
            </a:r>
            <a:endParaRPr sz="1500">
              <a:solidFill>
                <a:schemeClr val="dk1"/>
              </a:solidFill>
            </a:endParaRPr>
          </a:p>
          <a:p>
            <a:pPr indent="0" lvl="0" marL="0" marR="190500" rtl="0" algn="l">
              <a:lnSpc>
                <a:spcPct val="100000"/>
              </a:lnSpc>
              <a:spcBef>
                <a:spcPts val="700"/>
              </a:spcBef>
              <a:spcAft>
                <a:spcPts val="0"/>
              </a:spcAft>
              <a:buNone/>
            </a:pPr>
            <a:r>
              <a:t/>
            </a:r>
            <a:endParaRPr sz="1500"/>
          </a:p>
        </p:txBody>
      </p:sp>
      <p:sp>
        <p:nvSpPr>
          <p:cNvPr id="263" name="Google Shape;263;p34"/>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Conclusions</a:t>
            </a:r>
            <a:endParaRPr sz="4300">
              <a:latin typeface="Arial"/>
              <a:ea typeface="Arial"/>
              <a:cs typeface="Arial"/>
              <a:sym typeface="Arial"/>
            </a:endParaRPr>
          </a:p>
        </p:txBody>
      </p:sp>
      <p:pic>
        <p:nvPicPr>
          <p:cNvPr id="264" name="Google Shape;264;p34"/>
          <p:cNvPicPr preferRelativeResize="0"/>
          <p:nvPr/>
        </p:nvPicPr>
        <p:blipFill>
          <a:blip r:embed="rId3">
            <a:alphaModFix/>
          </a:blip>
          <a:stretch>
            <a:fillRect/>
          </a:stretch>
        </p:blipFill>
        <p:spPr>
          <a:xfrm>
            <a:off x="8185100" y="44625"/>
            <a:ext cx="803550" cy="803550"/>
          </a:xfrm>
          <a:prstGeom prst="rect">
            <a:avLst/>
          </a:prstGeom>
          <a:noFill/>
          <a:ln>
            <a:noFill/>
          </a:ln>
        </p:spPr>
      </p:pic>
      <p:pic>
        <p:nvPicPr>
          <p:cNvPr id="265" name="Google Shape;265;p34"/>
          <p:cNvPicPr preferRelativeResize="0"/>
          <p:nvPr/>
        </p:nvPicPr>
        <p:blipFill>
          <a:blip r:embed="rId4">
            <a:alphaModFix/>
          </a:blip>
          <a:stretch>
            <a:fillRect/>
          </a:stretch>
        </p:blipFill>
        <p:spPr>
          <a:xfrm>
            <a:off x="4112775" y="1661787"/>
            <a:ext cx="4430576" cy="2491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nvSpPr>
        <p:spPr>
          <a:xfrm>
            <a:off x="949950" y="1615525"/>
            <a:ext cx="2886300" cy="2583900"/>
          </a:xfrm>
          <a:prstGeom prst="rect">
            <a:avLst/>
          </a:prstGeom>
          <a:noFill/>
          <a:ln>
            <a:noFill/>
          </a:ln>
        </p:spPr>
        <p:txBody>
          <a:bodyPr anchorCtr="0" anchor="t" bIns="0" lIns="0" spcFirstLastPara="1" rIns="0" wrap="square" tIns="5475">
            <a:spAutoFit/>
          </a:bodyPr>
          <a:lstStyle/>
          <a:p>
            <a:pPr indent="0" lvl="0" marL="0" marR="190500" rtl="0" algn="l">
              <a:spcBef>
                <a:spcPts val="700"/>
              </a:spcBef>
              <a:spcAft>
                <a:spcPts val="0"/>
              </a:spcAft>
              <a:buNone/>
            </a:pPr>
            <a:r>
              <a:rPr lang="en" sz="1500">
                <a:solidFill>
                  <a:schemeClr val="dk1"/>
                </a:solidFill>
              </a:rPr>
              <a:t>If you’re a </a:t>
            </a:r>
            <a:r>
              <a:rPr b="1" lang="en" sz="1500">
                <a:solidFill>
                  <a:schemeClr val="dk1"/>
                </a:solidFill>
              </a:rPr>
              <a:t>popular streamer</a:t>
            </a:r>
            <a:r>
              <a:rPr lang="en" sz="1500">
                <a:solidFill>
                  <a:schemeClr val="dk1"/>
                </a:solidFill>
              </a:rPr>
              <a:t>,</a:t>
            </a:r>
            <a:r>
              <a:rPr b="1" lang="en" sz="1500">
                <a:solidFill>
                  <a:schemeClr val="dk1"/>
                </a:solidFill>
              </a:rPr>
              <a:t> </a:t>
            </a:r>
            <a:r>
              <a:rPr lang="en" sz="1500">
                <a:solidFill>
                  <a:schemeClr val="dk1"/>
                </a:solidFill>
              </a:rPr>
              <a:t>focus on improving audience interactions by creating:</a:t>
            </a:r>
            <a:endParaRPr sz="1500">
              <a:solidFill>
                <a:schemeClr val="dk1"/>
              </a:solidFill>
            </a:endParaRPr>
          </a:p>
          <a:p>
            <a:pPr indent="-323850" lvl="0" marL="457200" marR="190500" rtl="0" algn="l">
              <a:spcBef>
                <a:spcPts val="700"/>
              </a:spcBef>
              <a:spcAft>
                <a:spcPts val="0"/>
              </a:spcAft>
              <a:buClr>
                <a:schemeClr val="dk1"/>
              </a:buClr>
              <a:buSzPts val="1500"/>
              <a:buChar char="○"/>
            </a:pPr>
            <a:r>
              <a:rPr lang="en" sz="1500">
                <a:solidFill>
                  <a:schemeClr val="dk1"/>
                </a:solidFill>
              </a:rPr>
              <a:t>Entertaining, exciting experience</a:t>
            </a:r>
            <a:endParaRPr sz="1500">
              <a:solidFill>
                <a:schemeClr val="dk1"/>
              </a:solidFill>
            </a:endParaRPr>
          </a:p>
          <a:p>
            <a:pPr indent="-323850" lvl="0" marL="457200" marR="190500" rtl="0" algn="l">
              <a:spcBef>
                <a:spcPts val="0"/>
              </a:spcBef>
              <a:spcAft>
                <a:spcPts val="0"/>
              </a:spcAft>
              <a:buClr>
                <a:schemeClr val="dk1"/>
              </a:buClr>
              <a:buSzPts val="1500"/>
              <a:buChar char="○"/>
            </a:pPr>
            <a:r>
              <a:rPr lang="en" sz="1500">
                <a:solidFill>
                  <a:schemeClr val="dk1"/>
                </a:solidFill>
              </a:rPr>
              <a:t>Chatters are using more emotes and chants</a:t>
            </a:r>
            <a:endParaRPr sz="1500">
              <a:solidFill>
                <a:schemeClr val="dk1"/>
              </a:solidFill>
            </a:endParaRPr>
          </a:p>
          <a:p>
            <a:pPr indent="-323850" lvl="0" marL="457200" marR="190500" rtl="0" algn="l">
              <a:spcBef>
                <a:spcPts val="0"/>
              </a:spcBef>
              <a:spcAft>
                <a:spcPts val="0"/>
              </a:spcAft>
              <a:buClr>
                <a:schemeClr val="dk1"/>
              </a:buClr>
              <a:buSzPts val="1500"/>
              <a:buChar char="○"/>
            </a:pPr>
            <a:r>
              <a:rPr lang="en" sz="1500">
                <a:solidFill>
                  <a:schemeClr val="dk1"/>
                </a:solidFill>
              </a:rPr>
              <a:t>Simulate sporting event</a:t>
            </a:r>
            <a:endParaRPr sz="1500">
              <a:solidFill>
                <a:schemeClr val="dk1"/>
              </a:solidFill>
            </a:endParaRPr>
          </a:p>
          <a:p>
            <a:pPr indent="0" lvl="0" marL="0" marR="190500" rtl="0" algn="l">
              <a:spcBef>
                <a:spcPts val="700"/>
              </a:spcBef>
              <a:spcAft>
                <a:spcPts val="0"/>
              </a:spcAft>
              <a:buClr>
                <a:schemeClr val="dk1"/>
              </a:buClr>
              <a:buSzPts val="1100"/>
              <a:buFont typeface="Arial"/>
              <a:buNone/>
            </a:pPr>
            <a:r>
              <a:t/>
            </a:r>
            <a:endParaRPr sz="1500">
              <a:solidFill>
                <a:schemeClr val="dk1"/>
              </a:solidFill>
            </a:endParaRPr>
          </a:p>
          <a:p>
            <a:pPr indent="0" lvl="0" marL="0" marR="190500" rtl="0" algn="l">
              <a:lnSpc>
                <a:spcPct val="100000"/>
              </a:lnSpc>
              <a:spcBef>
                <a:spcPts val="700"/>
              </a:spcBef>
              <a:spcAft>
                <a:spcPts val="0"/>
              </a:spcAft>
              <a:buNone/>
            </a:pPr>
            <a:r>
              <a:t/>
            </a:r>
            <a:endParaRPr sz="1500"/>
          </a:p>
        </p:txBody>
      </p:sp>
      <p:sp>
        <p:nvSpPr>
          <p:cNvPr id="271" name="Google Shape;271;p35"/>
          <p:cNvSpPr txBox="1"/>
          <p:nvPr>
            <p:ph type="title"/>
          </p:nvPr>
        </p:nvSpPr>
        <p:spPr>
          <a:xfrm>
            <a:off x="1078509" y="49974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Conclusions</a:t>
            </a:r>
            <a:endParaRPr sz="4300">
              <a:latin typeface="Arial"/>
              <a:ea typeface="Arial"/>
              <a:cs typeface="Arial"/>
              <a:sym typeface="Arial"/>
            </a:endParaRPr>
          </a:p>
        </p:txBody>
      </p:sp>
      <p:pic>
        <p:nvPicPr>
          <p:cNvPr id="272" name="Google Shape;272;p35"/>
          <p:cNvPicPr preferRelativeResize="0"/>
          <p:nvPr/>
        </p:nvPicPr>
        <p:blipFill>
          <a:blip r:embed="rId3">
            <a:alphaModFix/>
          </a:blip>
          <a:stretch>
            <a:fillRect/>
          </a:stretch>
        </p:blipFill>
        <p:spPr>
          <a:xfrm>
            <a:off x="8185100" y="44625"/>
            <a:ext cx="803550" cy="803550"/>
          </a:xfrm>
          <a:prstGeom prst="rect">
            <a:avLst/>
          </a:prstGeom>
          <a:noFill/>
          <a:ln>
            <a:noFill/>
          </a:ln>
        </p:spPr>
      </p:pic>
      <p:pic>
        <p:nvPicPr>
          <p:cNvPr id="273" name="Google Shape;273;p35"/>
          <p:cNvPicPr preferRelativeResize="0"/>
          <p:nvPr/>
        </p:nvPicPr>
        <p:blipFill>
          <a:blip r:embed="rId4">
            <a:alphaModFix/>
          </a:blip>
          <a:stretch>
            <a:fillRect/>
          </a:stretch>
        </p:blipFill>
        <p:spPr>
          <a:xfrm>
            <a:off x="4148900" y="1615525"/>
            <a:ext cx="4340649" cy="2469874"/>
          </a:xfrm>
          <a:prstGeom prst="rect">
            <a:avLst/>
          </a:prstGeom>
          <a:noFill/>
          <a:ln>
            <a:noFill/>
          </a:ln>
        </p:spPr>
      </p:pic>
      <p:sp>
        <p:nvSpPr>
          <p:cNvPr id="274" name="Google Shape;274;p35"/>
          <p:cNvSpPr/>
          <p:nvPr/>
        </p:nvSpPr>
        <p:spPr>
          <a:xfrm>
            <a:off x="7188325" y="2359400"/>
            <a:ext cx="1085400" cy="74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078509" y="2236947"/>
            <a:ext cx="6987000" cy="9315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6000">
                <a:solidFill>
                  <a:srgbClr val="6341A3"/>
                </a:solidFill>
              </a:rPr>
              <a:t>Q&amp;A</a:t>
            </a:r>
            <a:endParaRPr sz="6000">
              <a:latin typeface="Arial"/>
              <a:ea typeface="Arial"/>
              <a:cs typeface="Arial"/>
              <a:sym typeface="Arial"/>
            </a:endParaRPr>
          </a:p>
        </p:txBody>
      </p:sp>
      <p:pic>
        <p:nvPicPr>
          <p:cNvPr id="280" name="Google Shape;280;p36"/>
          <p:cNvPicPr preferRelativeResize="0"/>
          <p:nvPr/>
        </p:nvPicPr>
        <p:blipFill>
          <a:blip r:embed="rId3">
            <a:alphaModFix/>
          </a:blip>
          <a:stretch>
            <a:fillRect/>
          </a:stretch>
        </p:blipFill>
        <p:spPr>
          <a:xfrm>
            <a:off x="8185100" y="44625"/>
            <a:ext cx="803550" cy="803550"/>
          </a:xfrm>
          <a:prstGeom prst="rect">
            <a:avLst/>
          </a:prstGeom>
          <a:noFill/>
          <a:ln>
            <a:noFill/>
          </a:ln>
        </p:spPr>
      </p:pic>
      <p:sp>
        <p:nvSpPr>
          <p:cNvPr id="281" name="Google Shape;281;p36"/>
          <p:cNvSpPr txBox="1"/>
          <p:nvPr/>
        </p:nvSpPr>
        <p:spPr>
          <a:xfrm>
            <a:off x="459288" y="3437275"/>
            <a:ext cx="8225400" cy="5571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342817" y="347375"/>
            <a:ext cx="49266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solidFill>
                  <a:srgbClr val="6341A3"/>
                </a:solidFill>
              </a:rPr>
              <a:t>Limitations #2</a:t>
            </a:r>
            <a:endParaRPr/>
          </a:p>
        </p:txBody>
      </p:sp>
      <p:sp>
        <p:nvSpPr>
          <p:cNvPr id="287" name="Google Shape;287;p37"/>
          <p:cNvSpPr txBox="1"/>
          <p:nvPr/>
        </p:nvSpPr>
        <p:spPr>
          <a:xfrm>
            <a:off x="370200" y="1119600"/>
            <a:ext cx="4046700" cy="23529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rPr lang="en" sz="1500"/>
              <a:t>Some of the metrics selected were limited by how many viewers were watching the channel</a:t>
            </a:r>
            <a:endParaRPr sz="1500"/>
          </a:p>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rPr lang="en" sz="1500"/>
              <a:t>We had to normalize the data by creating a percentage; however, conducting any regression analysis on the raw data itself was inconclusive</a:t>
            </a:r>
            <a:endParaRPr sz="1500"/>
          </a:p>
          <a:p>
            <a:pPr indent="0" lvl="0" marL="0" marR="190500" rtl="0" algn="l">
              <a:lnSpc>
                <a:spcPct val="100000"/>
              </a:lnSpc>
              <a:spcBef>
                <a:spcPts val="700"/>
              </a:spcBef>
              <a:spcAft>
                <a:spcPts val="0"/>
              </a:spcAft>
              <a:buNone/>
            </a:pPr>
            <a:r>
              <a:t/>
            </a:r>
            <a:endParaRPr sz="1500"/>
          </a:p>
        </p:txBody>
      </p:sp>
      <p:sp>
        <p:nvSpPr>
          <p:cNvPr id="288" name="Google Shape;288;p37"/>
          <p:cNvSpPr/>
          <p:nvPr/>
        </p:nvSpPr>
        <p:spPr>
          <a:xfrm>
            <a:off x="314349" y="740447"/>
            <a:ext cx="523532" cy="0"/>
          </a:xfrm>
          <a:custGeom>
            <a:rect b="b" l="l" r="r" t="t"/>
            <a:pathLst>
              <a:path extrusionOk="0" h="120000" w="1150620">
                <a:moveTo>
                  <a:pt x="0" y="0"/>
                </a:moveTo>
                <a:lnTo>
                  <a:pt x="1150314" y="0"/>
                </a:lnTo>
              </a:path>
            </a:pathLst>
          </a:custGeom>
          <a:noFill/>
          <a:ln cap="flat" cmpd="sng" w="10675">
            <a:solidFill>
              <a:srgbClr val="794A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289" name="Google Shape;289;p37"/>
          <p:cNvSpPr txBox="1"/>
          <p:nvPr/>
        </p:nvSpPr>
        <p:spPr>
          <a:xfrm>
            <a:off x="5158975" y="1388825"/>
            <a:ext cx="1662300" cy="5604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Unique chatters</a:t>
            </a:r>
            <a:endParaRPr sz="1800">
              <a:solidFill>
                <a:srgbClr val="6341A3"/>
              </a:solidFill>
            </a:endParaRPr>
          </a:p>
          <a:p>
            <a:pPr indent="0" lvl="0" marL="0" marR="0" rtl="0" algn="l">
              <a:lnSpc>
                <a:spcPct val="100000"/>
              </a:lnSpc>
              <a:spcBef>
                <a:spcPts val="0"/>
              </a:spcBef>
              <a:spcAft>
                <a:spcPts val="0"/>
              </a:spcAft>
              <a:buNone/>
            </a:pPr>
            <a:r>
              <a:t/>
            </a:r>
            <a:endParaRPr sz="1800">
              <a:solidFill>
                <a:srgbClr val="6341A3"/>
              </a:solidFill>
            </a:endParaRPr>
          </a:p>
        </p:txBody>
      </p:sp>
      <p:sp>
        <p:nvSpPr>
          <p:cNvPr id="290" name="Google Shape;290;p37"/>
          <p:cNvSpPr txBox="1"/>
          <p:nvPr/>
        </p:nvSpPr>
        <p:spPr>
          <a:xfrm>
            <a:off x="5283025" y="2105450"/>
            <a:ext cx="1414200" cy="2835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Total viewers</a:t>
            </a:r>
            <a:endParaRPr sz="1800">
              <a:solidFill>
                <a:srgbClr val="6341A3"/>
              </a:solidFill>
            </a:endParaRPr>
          </a:p>
        </p:txBody>
      </p:sp>
      <p:cxnSp>
        <p:nvCxnSpPr>
          <p:cNvPr id="291" name="Google Shape;291;p37"/>
          <p:cNvCxnSpPr/>
          <p:nvPr/>
        </p:nvCxnSpPr>
        <p:spPr>
          <a:xfrm>
            <a:off x="5067925" y="1860700"/>
            <a:ext cx="1844400" cy="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7"/>
          <p:cNvSpPr txBox="1"/>
          <p:nvPr/>
        </p:nvSpPr>
        <p:spPr>
          <a:xfrm>
            <a:off x="5749750" y="2713075"/>
            <a:ext cx="2696700" cy="10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33E49"/>
                </a:solidFill>
              </a:rPr>
              <a:t>= % engaged viewers?</a:t>
            </a:r>
            <a:endParaRPr sz="1500">
              <a:solidFill>
                <a:srgbClr val="433E49"/>
              </a:solidFill>
            </a:endParaRPr>
          </a:p>
        </p:txBody>
      </p:sp>
      <p:sp>
        <p:nvSpPr>
          <p:cNvPr id="293" name="Google Shape;293;p37"/>
          <p:cNvSpPr txBox="1"/>
          <p:nvPr/>
        </p:nvSpPr>
        <p:spPr>
          <a:xfrm>
            <a:off x="7104750" y="1665725"/>
            <a:ext cx="1093800" cy="2835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 sz="1800">
                <a:solidFill>
                  <a:srgbClr val="6341A3"/>
                </a:solidFill>
              </a:rPr>
              <a:t>X 100%</a:t>
            </a:r>
            <a:endParaRPr sz="1800">
              <a:solidFill>
                <a:srgbClr val="6341A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3955675" y="304800"/>
            <a:ext cx="1208325" cy="905075"/>
          </a:xfrm>
          <a:prstGeom prst="rect">
            <a:avLst/>
          </a:prstGeom>
          <a:noFill/>
          <a:ln>
            <a:noFill/>
          </a:ln>
        </p:spPr>
      </p:pic>
      <p:sp>
        <p:nvSpPr>
          <p:cNvPr id="100" name="Google Shape;100;p20"/>
          <p:cNvSpPr txBox="1"/>
          <p:nvPr/>
        </p:nvSpPr>
        <p:spPr>
          <a:xfrm>
            <a:off x="1771150" y="956900"/>
            <a:ext cx="50277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433E49"/>
                </a:solidFill>
              </a:rPr>
              <a:t>     Twitch Metrics </a:t>
            </a:r>
            <a:endParaRPr b="1" sz="2300">
              <a:solidFill>
                <a:srgbClr val="433E49"/>
              </a:solidFill>
            </a:endParaRPr>
          </a:p>
        </p:txBody>
      </p:sp>
      <p:sp>
        <p:nvSpPr>
          <p:cNvPr id="101" name="Google Shape;101;p20"/>
          <p:cNvSpPr txBox="1"/>
          <p:nvPr/>
        </p:nvSpPr>
        <p:spPr>
          <a:xfrm>
            <a:off x="1554238" y="1307638"/>
            <a:ext cx="5830800" cy="1608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000">
                <a:solidFill>
                  <a:srgbClr val="7E7E7E"/>
                </a:solidFill>
              </a:rPr>
              <a:t>Twitch, owned by Amazon and launched in 2011, is a top live-streaming platform for gaming, creative arts, music, and more. It connects creators and viewers with real-time interaction through live chat and diverse content like tutorials and talk shows. Twitch’s Affiliate and Partner Programs help creators monetize, making it a hub for community and career-building.</a:t>
            </a:r>
            <a:endParaRPr sz="1000">
              <a:solidFill>
                <a:srgbClr val="7E7E7E"/>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7E7E7E"/>
              </a:solidFill>
            </a:endParaRPr>
          </a:p>
          <a:p>
            <a:pPr indent="0" lvl="0" marL="0" rtl="0" algn="l">
              <a:spcBef>
                <a:spcPts val="1200"/>
              </a:spcBef>
              <a:spcAft>
                <a:spcPts val="0"/>
              </a:spcAft>
              <a:buNone/>
            </a:pPr>
            <a:r>
              <a:t/>
            </a:r>
            <a:endParaRPr sz="1500">
              <a:solidFill>
                <a:srgbClr val="7E7E7E"/>
              </a:solidFill>
            </a:endParaRPr>
          </a:p>
        </p:txBody>
      </p:sp>
      <p:sp>
        <p:nvSpPr>
          <p:cNvPr id="102" name="Google Shape;102;p20"/>
          <p:cNvSpPr txBox="1"/>
          <p:nvPr/>
        </p:nvSpPr>
        <p:spPr>
          <a:xfrm>
            <a:off x="1207013" y="2414938"/>
            <a:ext cx="11067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433E49"/>
              </a:solidFill>
            </a:endParaRPr>
          </a:p>
        </p:txBody>
      </p:sp>
      <p:sp>
        <p:nvSpPr>
          <p:cNvPr id="103" name="Google Shape;103;p20"/>
          <p:cNvSpPr txBox="1"/>
          <p:nvPr/>
        </p:nvSpPr>
        <p:spPr>
          <a:xfrm>
            <a:off x="3807213" y="2552863"/>
            <a:ext cx="23796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100">
                <a:solidFill>
                  <a:srgbClr val="6F2F9F"/>
                </a:solidFill>
                <a:latin typeface="Impact"/>
                <a:ea typeface="Impact"/>
                <a:cs typeface="Impact"/>
                <a:sym typeface="Impact"/>
              </a:rPr>
              <a:t>7.3</a:t>
            </a:r>
            <a:r>
              <a:rPr b="1" lang="en" sz="3100">
                <a:solidFill>
                  <a:srgbClr val="6F2F9F"/>
                </a:solidFill>
                <a:latin typeface="Impact"/>
                <a:ea typeface="Impact"/>
                <a:cs typeface="Impact"/>
                <a:sym typeface="Impact"/>
              </a:rPr>
              <a:t> Million</a:t>
            </a:r>
            <a:endParaRPr b="1" sz="3100">
              <a:solidFill>
                <a:srgbClr val="6F2F9F"/>
              </a:solidFill>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lang="en" sz="1000">
                <a:solidFill>
                  <a:srgbClr val="7E7E7E"/>
                </a:solidFill>
              </a:rPr>
              <a:t>Unique creators streams per month</a:t>
            </a:r>
            <a:endParaRPr sz="1000">
              <a:solidFill>
                <a:srgbClr val="7E7E7E"/>
              </a:solidFill>
            </a:endParaRPr>
          </a:p>
        </p:txBody>
      </p:sp>
      <p:sp>
        <p:nvSpPr>
          <p:cNvPr id="104" name="Google Shape;104;p20"/>
          <p:cNvSpPr txBox="1"/>
          <p:nvPr/>
        </p:nvSpPr>
        <p:spPr>
          <a:xfrm>
            <a:off x="983225" y="2552863"/>
            <a:ext cx="2292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6F2F9F"/>
                </a:solidFill>
                <a:latin typeface="Impact"/>
                <a:ea typeface="Impact"/>
                <a:cs typeface="Impact"/>
                <a:sym typeface="Impact"/>
              </a:rPr>
              <a:t>1.3 Trillion</a:t>
            </a:r>
            <a:endParaRPr b="1" sz="3100">
              <a:solidFill>
                <a:srgbClr val="6F2F9F"/>
              </a:solidFill>
              <a:latin typeface="Impact"/>
              <a:ea typeface="Impact"/>
              <a:cs typeface="Impact"/>
              <a:sym typeface="Impact"/>
            </a:endParaRPr>
          </a:p>
          <a:p>
            <a:pPr indent="0" lvl="0" marL="0" rtl="0" algn="l">
              <a:spcBef>
                <a:spcPts val="0"/>
              </a:spcBef>
              <a:spcAft>
                <a:spcPts val="0"/>
              </a:spcAft>
              <a:buNone/>
            </a:pPr>
            <a:r>
              <a:rPr lang="en" sz="1000">
                <a:solidFill>
                  <a:srgbClr val="7E7E7E"/>
                </a:solidFill>
              </a:rPr>
              <a:t>Minutes Watched in 2023</a:t>
            </a:r>
            <a:endParaRPr sz="1000">
              <a:solidFill>
                <a:srgbClr val="7E7E7E"/>
              </a:solidFill>
            </a:endParaRPr>
          </a:p>
        </p:txBody>
      </p:sp>
      <p:sp>
        <p:nvSpPr>
          <p:cNvPr id="105" name="Google Shape;105;p20"/>
          <p:cNvSpPr txBox="1"/>
          <p:nvPr/>
        </p:nvSpPr>
        <p:spPr>
          <a:xfrm>
            <a:off x="6444350" y="2535913"/>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6F2F9F"/>
                </a:solidFill>
                <a:latin typeface="Impact"/>
                <a:ea typeface="Impact"/>
                <a:cs typeface="Impact"/>
                <a:sym typeface="Impact"/>
              </a:rPr>
              <a:t>51,480</a:t>
            </a:r>
            <a:endParaRPr b="1" sz="3100">
              <a:solidFill>
                <a:srgbClr val="6F2F9F"/>
              </a:solidFill>
              <a:latin typeface="Impact"/>
              <a:ea typeface="Impact"/>
              <a:cs typeface="Impact"/>
              <a:sym typeface="Impact"/>
            </a:endParaRPr>
          </a:p>
          <a:p>
            <a:pPr indent="0" lvl="0" marL="0" rtl="0" algn="l">
              <a:spcBef>
                <a:spcPts val="0"/>
              </a:spcBef>
              <a:spcAft>
                <a:spcPts val="0"/>
              </a:spcAft>
              <a:buNone/>
            </a:pPr>
            <a:r>
              <a:rPr lang="en" sz="1000">
                <a:solidFill>
                  <a:srgbClr val="7E7E7E"/>
                </a:solidFill>
              </a:rPr>
              <a:t>Partnered streamers since</a:t>
            </a:r>
            <a:endParaRPr sz="1000">
              <a:solidFill>
                <a:srgbClr val="7E7E7E"/>
              </a:solidFill>
            </a:endParaRPr>
          </a:p>
        </p:txBody>
      </p:sp>
      <p:sp>
        <p:nvSpPr>
          <p:cNvPr id="106" name="Google Shape;106;p20"/>
          <p:cNvSpPr txBox="1"/>
          <p:nvPr/>
        </p:nvSpPr>
        <p:spPr>
          <a:xfrm>
            <a:off x="995050" y="3506550"/>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6F2F9F"/>
                </a:solidFill>
                <a:latin typeface="Impact"/>
                <a:ea typeface="Impact"/>
                <a:cs typeface="Impact"/>
                <a:sym typeface="Impact"/>
              </a:rPr>
              <a:t>1.7 Billion</a:t>
            </a:r>
            <a:endParaRPr b="1" sz="3100">
              <a:solidFill>
                <a:srgbClr val="6F2F9F"/>
              </a:solidFill>
              <a:latin typeface="Impact"/>
              <a:ea typeface="Impact"/>
              <a:cs typeface="Impact"/>
              <a:sym typeface="Impact"/>
            </a:endParaRPr>
          </a:p>
          <a:p>
            <a:pPr indent="0" lvl="0" marL="0" rtl="0" algn="l">
              <a:spcBef>
                <a:spcPts val="0"/>
              </a:spcBef>
              <a:spcAft>
                <a:spcPts val="0"/>
              </a:spcAft>
              <a:buNone/>
            </a:pPr>
            <a:r>
              <a:rPr lang="en" sz="1000">
                <a:solidFill>
                  <a:srgbClr val="7E7E7E"/>
                </a:solidFill>
              </a:rPr>
              <a:t>Video clips viewed 2017</a:t>
            </a:r>
            <a:endParaRPr sz="1000">
              <a:solidFill>
                <a:srgbClr val="7E7E7E"/>
              </a:solidFill>
            </a:endParaRPr>
          </a:p>
        </p:txBody>
      </p:sp>
      <p:sp>
        <p:nvSpPr>
          <p:cNvPr id="107" name="Google Shape;107;p20"/>
          <p:cNvSpPr txBox="1"/>
          <p:nvPr/>
        </p:nvSpPr>
        <p:spPr>
          <a:xfrm>
            <a:off x="3725613" y="3506550"/>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6F2F9F"/>
                </a:solidFill>
                <a:latin typeface="Impact"/>
                <a:ea typeface="Impact"/>
                <a:cs typeface="Impact"/>
                <a:sym typeface="Impact"/>
              </a:rPr>
              <a:t>31 Million</a:t>
            </a:r>
            <a:endParaRPr b="1" sz="3100">
              <a:solidFill>
                <a:srgbClr val="6F2F9F"/>
              </a:solidFill>
              <a:latin typeface="Impact"/>
              <a:ea typeface="Impact"/>
              <a:cs typeface="Impact"/>
              <a:sym typeface="Impact"/>
            </a:endParaRPr>
          </a:p>
          <a:p>
            <a:pPr indent="0" lvl="0" marL="0" rtl="0" algn="l">
              <a:spcBef>
                <a:spcPts val="0"/>
              </a:spcBef>
              <a:spcAft>
                <a:spcPts val="0"/>
              </a:spcAft>
              <a:buNone/>
            </a:pPr>
            <a:r>
              <a:rPr lang="en" sz="1000">
                <a:solidFill>
                  <a:srgbClr val="7E7E7E"/>
                </a:solidFill>
              </a:rPr>
              <a:t>Unique daily visitors </a:t>
            </a:r>
            <a:endParaRPr sz="1000">
              <a:solidFill>
                <a:srgbClr val="7E7E7E"/>
              </a:solidFill>
            </a:endParaRPr>
          </a:p>
        </p:txBody>
      </p:sp>
      <p:sp>
        <p:nvSpPr>
          <p:cNvPr id="108" name="Google Shape;108;p20"/>
          <p:cNvSpPr txBox="1"/>
          <p:nvPr/>
        </p:nvSpPr>
        <p:spPr>
          <a:xfrm>
            <a:off x="6456175" y="3506550"/>
            <a:ext cx="3000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6F2F9F"/>
                </a:solidFill>
                <a:latin typeface="Impact"/>
                <a:ea typeface="Impact"/>
                <a:cs typeface="Impact"/>
                <a:sym typeface="Impact"/>
              </a:rPr>
              <a:t>150,000</a:t>
            </a:r>
            <a:endParaRPr b="1" sz="3100">
              <a:solidFill>
                <a:srgbClr val="6F2F9F"/>
              </a:solidFill>
              <a:latin typeface="Impact"/>
              <a:ea typeface="Impact"/>
              <a:cs typeface="Impact"/>
              <a:sym typeface="Impact"/>
            </a:endParaRPr>
          </a:p>
          <a:p>
            <a:pPr indent="0" lvl="0" marL="0" rtl="0" algn="l">
              <a:spcBef>
                <a:spcPts val="0"/>
              </a:spcBef>
              <a:spcAft>
                <a:spcPts val="0"/>
              </a:spcAft>
              <a:buNone/>
            </a:pPr>
            <a:r>
              <a:rPr lang="en" sz="1000">
                <a:solidFill>
                  <a:srgbClr val="7E7E7E"/>
                </a:solidFill>
              </a:rPr>
              <a:t>Affiliate streamers in 2020</a:t>
            </a:r>
            <a:endParaRPr sz="1000">
              <a:solidFill>
                <a:srgbClr val="7E7E7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38"/>
          <p:cNvSpPr txBox="1"/>
          <p:nvPr/>
        </p:nvSpPr>
        <p:spPr>
          <a:xfrm>
            <a:off x="1157463" y="1437310"/>
            <a:ext cx="2980500" cy="6618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Message Rate (Messages per Viewer)</a:t>
            </a:r>
            <a:endParaRPr sz="1300"/>
          </a:p>
          <a:p>
            <a:pPr indent="0" lvl="0" marL="0" rtl="0" algn="l">
              <a:lnSpc>
                <a:spcPct val="100000"/>
              </a:lnSpc>
              <a:spcBef>
                <a:spcPts val="0"/>
              </a:spcBef>
              <a:spcAft>
                <a:spcPts val="0"/>
              </a:spcAft>
              <a:buNone/>
            </a:pPr>
            <a:r>
              <a:rPr lang="en" sz="1300">
                <a:solidFill>
                  <a:schemeClr val="dk1"/>
                </a:solidFill>
              </a:rPr>
              <a:t>Frequent messaging suggests active viewers</a:t>
            </a:r>
            <a:endParaRPr sz="1300">
              <a:solidFill>
                <a:schemeClr val="dk1"/>
              </a:solidFill>
            </a:endParaRPr>
          </a:p>
        </p:txBody>
      </p:sp>
      <p:sp>
        <p:nvSpPr>
          <p:cNvPr id="299" name="Google Shape;299;p38"/>
          <p:cNvSpPr txBox="1"/>
          <p:nvPr/>
        </p:nvSpPr>
        <p:spPr>
          <a:xfrm>
            <a:off x="767683" y="1368833"/>
            <a:ext cx="223546" cy="468745"/>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1</a:t>
            </a:r>
            <a:endParaRPr sz="3000">
              <a:latin typeface="Arial"/>
              <a:ea typeface="Arial"/>
              <a:cs typeface="Arial"/>
              <a:sym typeface="Arial"/>
            </a:endParaRPr>
          </a:p>
        </p:txBody>
      </p:sp>
      <p:sp>
        <p:nvSpPr>
          <p:cNvPr id="300" name="Google Shape;300;p38"/>
          <p:cNvSpPr txBox="1"/>
          <p:nvPr/>
        </p:nvSpPr>
        <p:spPr>
          <a:xfrm>
            <a:off x="1157463" y="2461812"/>
            <a:ext cx="2913900" cy="714600"/>
          </a:xfrm>
          <a:prstGeom prst="rect">
            <a:avLst/>
          </a:prstGeom>
          <a:noFill/>
          <a:ln>
            <a:noFill/>
          </a:ln>
        </p:spPr>
        <p:txBody>
          <a:bodyPr anchorCtr="0" anchor="t" bIns="0" lIns="0" spcFirstLastPara="1" rIns="0" wrap="square" tIns="60925">
            <a:spAutoFit/>
          </a:bodyPr>
          <a:lstStyle/>
          <a:p>
            <a:pPr indent="0" lvl="0" marL="0" rtl="0" algn="just">
              <a:lnSpc>
                <a:spcPct val="100000"/>
              </a:lnSpc>
              <a:spcBef>
                <a:spcPts val="0"/>
              </a:spcBef>
              <a:spcAft>
                <a:spcPts val="0"/>
              </a:spcAft>
              <a:buNone/>
            </a:pPr>
            <a:r>
              <a:rPr b="1" lang="en" sz="1300"/>
              <a:t>Count of Questions</a:t>
            </a:r>
            <a:endParaRPr b="1" sz="1300"/>
          </a:p>
          <a:p>
            <a:pPr indent="0" lvl="0" marL="25400" marR="0" rtl="0" algn="just">
              <a:lnSpc>
                <a:spcPct val="100699"/>
              </a:lnSpc>
              <a:spcBef>
                <a:spcPts val="400"/>
              </a:spcBef>
              <a:spcAft>
                <a:spcPts val="0"/>
              </a:spcAft>
              <a:buNone/>
            </a:pPr>
            <a:r>
              <a:rPr lang="en" sz="1300"/>
              <a:t>Indicates attempts to initiate discourse with the streamer</a:t>
            </a:r>
            <a:endParaRPr sz="1300">
              <a:latin typeface="Arial"/>
              <a:ea typeface="Arial"/>
              <a:cs typeface="Arial"/>
              <a:sym typeface="Arial"/>
            </a:endParaRPr>
          </a:p>
        </p:txBody>
      </p:sp>
      <p:sp>
        <p:nvSpPr>
          <p:cNvPr id="301" name="Google Shape;301;p38"/>
          <p:cNvSpPr txBox="1"/>
          <p:nvPr/>
        </p:nvSpPr>
        <p:spPr>
          <a:xfrm>
            <a:off x="767683" y="2393334"/>
            <a:ext cx="223546" cy="468745"/>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2</a:t>
            </a:r>
            <a:endParaRPr sz="3000">
              <a:latin typeface="Arial"/>
              <a:ea typeface="Arial"/>
              <a:cs typeface="Arial"/>
              <a:sym typeface="Arial"/>
            </a:endParaRPr>
          </a:p>
        </p:txBody>
      </p:sp>
      <p:sp>
        <p:nvSpPr>
          <p:cNvPr id="302" name="Google Shape;302;p38"/>
          <p:cNvSpPr txBox="1"/>
          <p:nvPr>
            <p:ph type="title"/>
          </p:nvPr>
        </p:nvSpPr>
        <p:spPr>
          <a:xfrm>
            <a:off x="2573826" y="559475"/>
            <a:ext cx="4516500" cy="360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Active Audience Engagement</a:t>
            </a:r>
            <a:endParaRPr/>
          </a:p>
        </p:txBody>
      </p:sp>
      <p:sp>
        <p:nvSpPr>
          <p:cNvPr id="303" name="Google Shape;303;p38"/>
          <p:cNvSpPr txBox="1"/>
          <p:nvPr/>
        </p:nvSpPr>
        <p:spPr>
          <a:xfrm>
            <a:off x="4773645" y="1378357"/>
            <a:ext cx="223546" cy="468745"/>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4</a:t>
            </a:r>
            <a:endParaRPr sz="3000">
              <a:latin typeface="Arial"/>
              <a:ea typeface="Arial"/>
              <a:cs typeface="Arial"/>
              <a:sym typeface="Arial"/>
            </a:endParaRPr>
          </a:p>
        </p:txBody>
      </p:sp>
      <p:sp>
        <p:nvSpPr>
          <p:cNvPr id="304" name="Google Shape;304;p38"/>
          <p:cNvSpPr txBox="1"/>
          <p:nvPr/>
        </p:nvSpPr>
        <p:spPr>
          <a:xfrm>
            <a:off x="5163425" y="1437310"/>
            <a:ext cx="3581400" cy="9159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Donations/Tips</a:t>
            </a:r>
            <a:endParaRPr b="1" sz="1300"/>
          </a:p>
          <a:p>
            <a:pPr indent="0" lvl="0" marL="25400" marR="0" rtl="0" algn="l">
              <a:lnSpc>
                <a:spcPct val="100699"/>
              </a:lnSpc>
              <a:spcBef>
                <a:spcPts val="400"/>
              </a:spcBef>
              <a:spcAft>
                <a:spcPts val="0"/>
              </a:spcAft>
              <a:buNone/>
            </a:pPr>
            <a:r>
              <a:rPr lang="en" sz="1300"/>
              <a:t>Financial Contributions tied to specific requests or moments (e.g. asking for specific game actions).</a:t>
            </a:r>
            <a:endParaRPr sz="1300">
              <a:latin typeface="Arial"/>
              <a:ea typeface="Arial"/>
              <a:cs typeface="Arial"/>
              <a:sym typeface="Arial"/>
            </a:endParaRPr>
          </a:p>
        </p:txBody>
      </p:sp>
      <p:sp>
        <p:nvSpPr>
          <p:cNvPr id="305" name="Google Shape;305;p38"/>
          <p:cNvSpPr txBox="1"/>
          <p:nvPr/>
        </p:nvSpPr>
        <p:spPr>
          <a:xfrm>
            <a:off x="4773645" y="2402858"/>
            <a:ext cx="223546" cy="468745"/>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5</a:t>
            </a:r>
            <a:endParaRPr sz="3000">
              <a:latin typeface="Arial"/>
              <a:ea typeface="Arial"/>
              <a:cs typeface="Arial"/>
              <a:sym typeface="Arial"/>
            </a:endParaRPr>
          </a:p>
        </p:txBody>
      </p:sp>
      <p:sp>
        <p:nvSpPr>
          <p:cNvPr id="306" name="Google Shape;306;p38"/>
          <p:cNvSpPr txBox="1"/>
          <p:nvPr/>
        </p:nvSpPr>
        <p:spPr>
          <a:xfrm>
            <a:off x="5163425" y="2461812"/>
            <a:ext cx="3180900" cy="7131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Active Commands Usage</a:t>
            </a:r>
            <a:endParaRPr b="1" sz="1300"/>
          </a:p>
          <a:p>
            <a:pPr indent="0" lvl="0" marL="25400" rtl="0" algn="l">
              <a:lnSpc>
                <a:spcPct val="100000"/>
              </a:lnSpc>
              <a:spcBef>
                <a:spcPts val="400"/>
              </a:spcBef>
              <a:spcAft>
                <a:spcPts val="0"/>
              </a:spcAft>
              <a:buNone/>
            </a:pPr>
            <a:r>
              <a:rPr lang="en" sz="1300"/>
              <a:t>Engaging with bots or commands like !songrequests or !vote.</a:t>
            </a:r>
            <a:endParaRPr sz="1300">
              <a:latin typeface="Arial"/>
              <a:ea typeface="Arial"/>
              <a:cs typeface="Arial"/>
              <a:sym typeface="Arial"/>
            </a:endParaRPr>
          </a:p>
        </p:txBody>
      </p:sp>
      <p:sp>
        <p:nvSpPr>
          <p:cNvPr id="307" name="Google Shape;307;p38"/>
          <p:cNvSpPr/>
          <p:nvPr/>
        </p:nvSpPr>
        <p:spPr>
          <a:xfrm>
            <a:off x="4095545" y="1142885"/>
            <a:ext cx="953102" cy="18184"/>
          </a:xfrm>
          <a:custGeom>
            <a:rect b="b" l="l" r="r" t="t"/>
            <a:pathLst>
              <a:path extrusionOk="0" h="40005" w="2095500">
                <a:moveTo>
                  <a:pt x="2095080" y="0"/>
                </a:moveTo>
                <a:lnTo>
                  <a:pt x="0" y="0"/>
                </a:lnTo>
                <a:lnTo>
                  <a:pt x="0" y="39600"/>
                </a:lnTo>
                <a:lnTo>
                  <a:pt x="2095080" y="39600"/>
                </a:lnTo>
                <a:lnTo>
                  <a:pt x="2095080" y="0"/>
                </a:lnTo>
                <a:close/>
              </a:path>
            </a:pathLst>
          </a:custGeom>
          <a:solidFill>
            <a:srgbClr val="6341A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08" name="Google Shape;308;p38"/>
          <p:cNvSpPr txBox="1"/>
          <p:nvPr/>
        </p:nvSpPr>
        <p:spPr>
          <a:xfrm>
            <a:off x="767683" y="3417836"/>
            <a:ext cx="223546" cy="468745"/>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3</a:t>
            </a:r>
            <a:endParaRPr sz="3000">
              <a:latin typeface="Arial"/>
              <a:ea typeface="Arial"/>
              <a:cs typeface="Arial"/>
              <a:sym typeface="Arial"/>
            </a:endParaRPr>
          </a:p>
        </p:txBody>
      </p:sp>
      <p:sp>
        <p:nvSpPr>
          <p:cNvPr id="309" name="Google Shape;309;p38"/>
          <p:cNvSpPr txBox="1"/>
          <p:nvPr/>
        </p:nvSpPr>
        <p:spPr>
          <a:xfrm>
            <a:off x="1157463" y="3486314"/>
            <a:ext cx="2904000" cy="9159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Emote Use: </a:t>
            </a:r>
            <a:endParaRPr b="1" sz="1300"/>
          </a:p>
          <a:p>
            <a:pPr indent="0" lvl="0" marL="25400" marR="0" rtl="0" algn="l">
              <a:lnSpc>
                <a:spcPct val="100699"/>
              </a:lnSpc>
              <a:spcBef>
                <a:spcPts val="400"/>
              </a:spcBef>
              <a:spcAft>
                <a:spcPts val="0"/>
              </a:spcAft>
              <a:buNone/>
            </a:pPr>
            <a:r>
              <a:rPr lang="en" sz="1300"/>
              <a:t>The high usage of emotes during critical moments reflects active emotional engagement</a:t>
            </a:r>
            <a:endParaRPr sz="1300">
              <a:latin typeface="Arial"/>
              <a:ea typeface="Arial"/>
              <a:cs typeface="Arial"/>
              <a:sym typeface="Arial"/>
            </a:endParaRPr>
          </a:p>
        </p:txBody>
      </p:sp>
      <p:sp>
        <p:nvSpPr>
          <p:cNvPr id="310" name="Google Shape;310;p38"/>
          <p:cNvSpPr txBox="1"/>
          <p:nvPr/>
        </p:nvSpPr>
        <p:spPr>
          <a:xfrm>
            <a:off x="4773645" y="3427360"/>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t/>
            </a:r>
            <a:endParaRPr sz="30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2575552" y="686400"/>
            <a:ext cx="4209900" cy="360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solidFill>
                  <a:srgbClr val="6440A5"/>
                </a:solidFill>
              </a:rPr>
              <a:t>Streamer Metrics - Friskk</a:t>
            </a:r>
            <a:endParaRPr>
              <a:solidFill>
                <a:srgbClr val="6440A5"/>
              </a:solidFill>
            </a:endParaRPr>
          </a:p>
        </p:txBody>
      </p:sp>
      <p:pic>
        <p:nvPicPr>
          <p:cNvPr id="316" name="Google Shape;316;p39"/>
          <p:cNvPicPr preferRelativeResize="0"/>
          <p:nvPr/>
        </p:nvPicPr>
        <p:blipFill rotWithShape="1">
          <a:blip r:embed="rId3">
            <a:alphaModFix amt="15000"/>
          </a:blip>
          <a:srcRect b="0" l="0" r="0" t="0"/>
          <a:stretch/>
        </p:blipFill>
        <p:spPr>
          <a:xfrm rot="5400000">
            <a:off x="-805553" y="557024"/>
            <a:ext cx="5392026" cy="3780926"/>
          </a:xfrm>
          <a:prstGeom prst="rect">
            <a:avLst/>
          </a:prstGeom>
          <a:noFill/>
          <a:ln>
            <a:noFill/>
          </a:ln>
        </p:spPr>
      </p:pic>
      <p:sp>
        <p:nvSpPr>
          <p:cNvPr id="317" name="Google Shape;317;p39"/>
          <p:cNvSpPr txBox="1"/>
          <p:nvPr>
            <p:ph type="title"/>
          </p:nvPr>
        </p:nvSpPr>
        <p:spPr>
          <a:xfrm>
            <a:off x="149450" y="1993975"/>
            <a:ext cx="4307100" cy="4008000"/>
          </a:xfrm>
          <a:prstGeom prst="rect">
            <a:avLst/>
          </a:prstGeom>
          <a:noFill/>
          <a:ln>
            <a:noFill/>
          </a:ln>
        </p:spPr>
        <p:txBody>
          <a:bodyPr anchorCtr="0" anchor="t" bIns="0" lIns="0" spcFirstLastPara="1" rIns="0" wrap="square" tIns="5775">
            <a:spAutoFit/>
          </a:bodyPr>
          <a:lstStyle/>
          <a:p>
            <a:pPr indent="0" lvl="0" marL="0" rtl="0" algn="l">
              <a:lnSpc>
                <a:spcPct val="200000"/>
              </a:lnSpc>
              <a:spcBef>
                <a:spcPts val="900"/>
              </a:spcBef>
              <a:spcAft>
                <a:spcPts val="0"/>
              </a:spcAft>
              <a:buSzPts val="1100"/>
              <a:buNone/>
            </a:pPr>
            <a:r>
              <a:rPr lang="en" sz="1100">
                <a:solidFill>
                  <a:srgbClr val="0E0E0E"/>
                </a:solidFill>
              </a:rPr>
              <a:t>Engaged Audience: </a:t>
            </a:r>
            <a:r>
              <a:rPr b="0" lang="en" sz="1100">
                <a:solidFill>
                  <a:srgbClr val="0E0E0E"/>
                </a:solidFill>
              </a:rPr>
              <a:t>Friskk has the highest percentage of engaged viewers (97.45%), meaning nearly all viewers actively participate in chat. This suggests a highly dedicated, small community.</a:t>
            </a:r>
            <a:endParaRPr b="0" sz="110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Message Dynamics: </a:t>
            </a:r>
            <a:r>
              <a:rPr b="0" lang="en" sz="1100">
                <a:solidFill>
                  <a:srgbClr val="0E0E0E"/>
                </a:solidFill>
              </a:rPr>
              <a:t>Despite the high engagement rate, the total message count (706) and message rate (4.61) are low compared to others, reflecting a slower-paced chat environment.</a:t>
            </a:r>
            <a:endParaRPr b="0" sz="110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Lurkers: </a:t>
            </a:r>
            <a:r>
              <a:rPr b="0" lang="en" sz="1100">
                <a:solidFill>
                  <a:srgbClr val="0E0E0E"/>
                </a:solidFill>
              </a:rPr>
              <a:t>Friskk has the smallest proportion of lurkers (2.54%), reinforcing the idea of a close-knit community where most viewers actively participate.</a:t>
            </a:r>
            <a:endParaRPr sz="1100">
              <a:solidFill>
                <a:srgbClr val="0E0E0E"/>
              </a:solidFill>
            </a:endParaRPr>
          </a:p>
          <a:p>
            <a:pPr indent="0" lvl="0" marL="0" rtl="0" algn="l">
              <a:lnSpc>
                <a:spcPct val="200000"/>
              </a:lnSpc>
              <a:spcBef>
                <a:spcPts val="900"/>
              </a:spcBef>
              <a:spcAft>
                <a:spcPts val="0"/>
              </a:spcAft>
              <a:buSzPts val="1100"/>
              <a:buNone/>
            </a:pPr>
            <a:r>
              <a:t/>
            </a:r>
            <a:endParaRPr b="0" sz="1050">
              <a:solidFill>
                <a:srgbClr val="0E0E0E"/>
              </a:solidFill>
            </a:endParaRPr>
          </a:p>
          <a:p>
            <a:pPr indent="0" lvl="0" marL="0" rtl="0" algn="l">
              <a:lnSpc>
                <a:spcPct val="200000"/>
              </a:lnSpc>
              <a:spcBef>
                <a:spcPts val="900"/>
              </a:spcBef>
              <a:spcAft>
                <a:spcPts val="0"/>
              </a:spcAft>
              <a:buSzPts val="1100"/>
              <a:buNone/>
            </a:pPr>
            <a:r>
              <a:t/>
            </a:r>
            <a:endParaRPr b="0" sz="1100">
              <a:solidFill>
                <a:srgbClr val="0E0E0E"/>
              </a:solidFill>
            </a:endParaRPr>
          </a:p>
        </p:txBody>
      </p:sp>
      <p:pic>
        <p:nvPicPr>
          <p:cNvPr id="318" name="Google Shape;318;p39"/>
          <p:cNvPicPr preferRelativeResize="0"/>
          <p:nvPr/>
        </p:nvPicPr>
        <p:blipFill>
          <a:blip r:embed="rId4">
            <a:alphaModFix/>
          </a:blip>
          <a:stretch>
            <a:fillRect/>
          </a:stretch>
        </p:blipFill>
        <p:spPr>
          <a:xfrm>
            <a:off x="4650575" y="1778200"/>
            <a:ext cx="4487050" cy="3365299"/>
          </a:xfrm>
          <a:prstGeom prst="rect">
            <a:avLst/>
          </a:prstGeom>
          <a:noFill/>
          <a:ln>
            <a:noFill/>
          </a:ln>
        </p:spPr>
      </p:pic>
      <p:pic>
        <p:nvPicPr>
          <p:cNvPr id="319" name="Google Shape;319;p39"/>
          <p:cNvPicPr preferRelativeResize="0"/>
          <p:nvPr/>
        </p:nvPicPr>
        <p:blipFill>
          <a:blip r:embed="rId5">
            <a:alphaModFix/>
          </a:blip>
          <a:stretch>
            <a:fillRect/>
          </a:stretch>
        </p:blipFill>
        <p:spPr>
          <a:xfrm>
            <a:off x="8185100" y="44625"/>
            <a:ext cx="803550" cy="803550"/>
          </a:xfrm>
          <a:prstGeom prst="rect">
            <a:avLst/>
          </a:prstGeom>
          <a:noFill/>
          <a:ln>
            <a:noFill/>
          </a:ln>
        </p:spPr>
      </p:pic>
      <p:sp>
        <p:nvSpPr>
          <p:cNvPr id="320" name="Google Shape;320;p39"/>
          <p:cNvSpPr/>
          <p:nvPr/>
        </p:nvSpPr>
        <p:spPr>
          <a:xfrm>
            <a:off x="6541975" y="2121400"/>
            <a:ext cx="1019100" cy="2820600"/>
          </a:xfrm>
          <a:prstGeom prst="rect">
            <a:avLst/>
          </a:prstGeom>
          <a:solidFill>
            <a:srgbClr val="6440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9"/>
          <p:cNvSpPr/>
          <p:nvPr/>
        </p:nvSpPr>
        <p:spPr>
          <a:xfrm>
            <a:off x="5198700" y="4744600"/>
            <a:ext cx="1068300" cy="197400"/>
          </a:xfrm>
          <a:prstGeom prst="rect">
            <a:avLst/>
          </a:prstGeom>
          <a:solidFill>
            <a:srgbClr val="A9A9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9"/>
          <p:cNvSpPr/>
          <p:nvPr/>
        </p:nvSpPr>
        <p:spPr>
          <a:xfrm>
            <a:off x="7836050" y="4789900"/>
            <a:ext cx="1068300" cy="152100"/>
          </a:xfrm>
          <a:prstGeom prst="rect">
            <a:avLst/>
          </a:prstGeom>
          <a:solidFill>
            <a:srgbClr val="312E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2575552" y="686400"/>
            <a:ext cx="4209900" cy="360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solidFill>
                  <a:srgbClr val="6440A5"/>
                </a:solidFill>
              </a:rPr>
              <a:t>Streamer Metrics - Pokimane</a:t>
            </a:r>
            <a:endParaRPr>
              <a:solidFill>
                <a:srgbClr val="6440A5"/>
              </a:solidFill>
            </a:endParaRPr>
          </a:p>
        </p:txBody>
      </p:sp>
      <p:pic>
        <p:nvPicPr>
          <p:cNvPr id="328" name="Google Shape;328;p40"/>
          <p:cNvPicPr preferRelativeResize="0"/>
          <p:nvPr/>
        </p:nvPicPr>
        <p:blipFill rotWithShape="1">
          <a:blip r:embed="rId3">
            <a:alphaModFix amt="15000"/>
          </a:blip>
          <a:srcRect b="0" l="0" r="0" t="0"/>
          <a:stretch/>
        </p:blipFill>
        <p:spPr>
          <a:xfrm rot="5400000">
            <a:off x="-805553" y="557024"/>
            <a:ext cx="5392026" cy="3780926"/>
          </a:xfrm>
          <a:prstGeom prst="rect">
            <a:avLst/>
          </a:prstGeom>
          <a:noFill/>
          <a:ln>
            <a:noFill/>
          </a:ln>
        </p:spPr>
      </p:pic>
      <p:sp>
        <p:nvSpPr>
          <p:cNvPr id="329" name="Google Shape;329;p40"/>
          <p:cNvSpPr txBox="1"/>
          <p:nvPr>
            <p:ph type="title"/>
          </p:nvPr>
        </p:nvSpPr>
        <p:spPr>
          <a:xfrm>
            <a:off x="149450" y="1993975"/>
            <a:ext cx="4307100" cy="3669300"/>
          </a:xfrm>
          <a:prstGeom prst="rect">
            <a:avLst/>
          </a:prstGeom>
          <a:noFill/>
          <a:ln>
            <a:noFill/>
          </a:ln>
        </p:spPr>
        <p:txBody>
          <a:bodyPr anchorCtr="0" anchor="t" bIns="0" lIns="0" spcFirstLastPara="1" rIns="0" wrap="square" tIns="5775">
            <a:spAutoFit/>
          </a:bodyPr>
          <a:lstStyle/>
          <a:p>
            <a:pPr indent="0" lvl="0" marL="0" rtl="0" algn="l">
              <a:lnSpc>
                <a:spcPct val="200000"/>
              </a:lnSpc>
              <a:spcBef>
                <a:spcPts val="900"/>
              </a:spcBef>
              <a:spcAft>
                <a:spcPts val="0"/>
              </a:spcAft>
              <a:buSzPts val="1100"/>
              <a:buNone/>
            </a:pPr>
            <a:r>
              <a:rPr lang="en" sz="1100">
                <a:solidFill>
                  <a:srgbClr val="0E0E0E"/>
                </a:solidFill>
              </a:rPr>
              <a:t>Engaged Audience: </a:t>
            </a:r>
            <a:r>
              <a:rPr b="0" lang="en" sz="1100">
                <a:solidFill>
                  <a:srgbClr val="0E0E0E"/>
                </a:solidFill>
              </a:rPr>
              <a:t>Pokimane’s engaged viewer rate (1.14%) is the lowest, reflecting the challenges of engaging a massive audience (477,740 viewers).</a:t>
            </a:r>
            <a:endParaRPr b="0" sz="110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Message Dynamics: </a:t>
            </a:r>
            <a:r>
              <a:rPr b="0" lang="en" sz="1100">
                <a:solidFill>
                  <a:srgbClr val="0E0E0E"/>
                </a:solidFill>
              </a:rPr>
              <a:t>Despite the low engagement rate, Pokimane achieves an impressive total message count (72,242), driven by a highly active subset of chatters.</a:t>
            </a:r>
            <a:endParaRPr b="0" sz="110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Lurkers: </a:t>
            </a:r>
            <a:r>
              <a:rPr b="0" lang="en" sz="1100">
                <a:solidFill>
                  <a:srgbClr val="0E0E0E"/>
                </a:solidFill>
              </a:rPr>
              <a:t>With 98.85% lurkers, most viewers observe rather than participate, which is typical for large-scale streamers.</a:t>
            </a:r>
            <a:endParaRPr sz="1100">
              <a:solidFill>
                <a:srgbClr val="0E0E0E"/>
              </a:solidFill>
            </a:endParaRPr>
          </a:p>
          <a:p>
            <a:pPr indent="0" lvl="0" marL="0" rtl="0" algn="l">
              <a:lnSpc>
                <a:spcPct val="200000"/>
              </a:lnSpc>
              <a:spcBef>
                <a:spcPts val="900"/>
              </a:spcBef>
              <a:spcAft>
                <a:spcPts val="0"/>
              </a:spcAft>
              <a:buSzPts val="1100"/>
              <a:buNone/>
            </a:pPr>
            <a:r>
              <a:t/>
            </a:r>
            <a:endParaRPr b="0" sz="1050">
              <a:solidFill>
                <a:srgbClr val="0E0E0E"/>
              </a:solidFill>
            </a:endParaRPr>
          </a:p>
          <a:p>
            <a:pPr indent="0" lvl="0" marL="0" rtl="0" algn="l">
              <a:lnSpc>
                <a:spcPct val="200000"/>
              </a:lnSpc>
              <a:spcBef>
                <a:spcPts val="900"/>
              </a:spcBef>
              <a:spcAft>
                <a:spcPts val="0"/>
              </a:spcAft>
              <a:buSzPts val="1100"/>
              <a:buNone/>
            </a:pPr>
            <a:r>
              <a:t/>
            </a:r>
            <a:endParaRPr b="0" sz="1100">
              <a:solidFill>
                <a:srgbClr val="0E0E0E"/>
              </a:solidFill>
            </a:endParaRPr>
          </a:p>
        </p:txBody>
      </p:sp>
      <p:pic>
        <p:nvPicPr>
          <p:cNvPr id="330" name="Google Shape;330;p40"/>
          <p:cNvPicPr preferRelativeResize="0"/>
          <p:nvPr/>
        </p:nvPicPr>
        <p:blipFill>
          <a:blip r:embed="rId4">
            <a:alphaModFix/>
          </a:blip>
          <a:stretch>
            <a:fillRect/>
          </a:stretch>
        </p:blipFill>
        <p:spPr>
          <a:xfrm>
            <a:off x="8185100" y="44625"/>
            <a:ext cx="803550" cy="803550"/>
          </a:xfrm>
          <a:prstGeom prst="rect">
            <a:avLst/>
          </a:prstGeom>
          <a:noFill/>
          <a:ln>
            <a:noFill/>
          </a:ln>
        </p:spPr>
      </p:pic>
      <p:pic>
        <p:nvPicPr>
          <p:cNvPr id="331" name="Google Shape;331;p40"/>
          <p:cNvPicPr preferRelativeResize="0"/>
          <p:nvPr/>
        </p:nvPicPr>
        <p:blipFill>
          <a:blip r:embed="rId5">
            <a:alphaModFix/>
          </a:blip>
          <a:stretch>
            <a:fillRect/>
          </a:stretch>
        </p:blipFill>
        <p:spPr>
          <a:xfrm>
            <a:off x="4656950" y="1778200"/>
            <a:ext cx="4487050" cy="3365288"/>
          </a:xfrm>
          <a:prstGeom prst="rect">
            <a:avLst/>
          </a:prstGeom>
          <a:noFill/>
          <a:ln>
            <a:noFill/>
          </a:ln>
        </p:spPr>
      </p:pic>
      <p:sp>
        <p:nvSpPr>
          <p:cNvPr id="332" name="Google Shape;332;p40"/>
          <p:cNvSpPr/>
          <p:nvPr/>
        </p:nvSpPr>
        <p:spPr>
          <a:xfrm>
            <a:off x="6548775" y="4896100"/>
            <a:ext cx="1019100" cy="45900"/>
          </a:xfrm>
          <a:prstGeom prst="rect">
            <a:avLst/>
          </a:prstGeom>
          <a:solidFill>
            <a:srgbClr val="6440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40"/>
          <p:cNvSpPr/>
          <p:nvPr/>
        </p:nvSpPr>
        <p:spPr>
          <a:xfrm>
            <a:off x="5212300" y="4531000"/>
            <a:ext cx="1068300" cy="411000"/>
          </a:xfrm>
          <a:prstGeom prst="rect">
            <a:avLst/>
          </a:prstGeom>
          <a:solidFill>
            <a:srgbClr val="A9A9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40"/>
          <p:cNvSpPr/>
          <p:nvPr/>
        </p:nvSpPr>
        <p:spPr>
          <a:xfrm>
            <a:off x="7836050" y="2118650"/>
            <a:ext cx="1068300" cy="2823300"/>
          </a:xfrm>
          <a:prstGeom prst="rect">
            <a:avLst/>
          </a:prstGeom>
          <a:solidFill>
            <a:srgbClr val="312E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41"/>
          <p:cNvSpPr txBox="1"/>
          <p:nvPr/>
        </p:nvSpPr>
        <p:spPr>
          <a:xfrm>
            <a:off x="1157463" y="1437310"/>
            <a:ext cx="2980500" cy="6618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View Count</a:t>
            </a:r>
            <a:endParaRPr sz="1300"/>
          </a:p>
          <a:p>
            <a:pPr indent="0" lvl="0" marL="0" rtl="0" algn="l">
              <a:lnSpc>
                <a:spcPct val="100000"/>
              </a:lnSpc>
              <a:spcBef>
                <a:spcPts val="0"/>
              </a:spcBef>
              <a:spcAft>
                <a:spcPts val="0"/>
              </a:spcAft>
              <a:buNone/>
            </a:pPr>
            <a:r>
              <a:rPr lang="en" sz="1300">
                <a:solidFill>
                  <a:schemeClr val="dk1"/>
                </a:solidFill>
              </a:rPr>
              <a:t>Number of viewers, regardless of whether they interact.</a:t>
            </a:r>
            <a:endParaRPr sz="1300">
              <a:solidFill>
                <a:schemeClr val="dk1"/>
              </a:solidFill>
            </a:endParaRPr>
          </a:p>
        </p:txBody>
      </p:sp>
      <p:sp>
        <p:nvSpPr>
          <p:cNvPr id="340" name="Google Shape;340;p41"/>
          <p:cNvSpPr txBox="1"/>
          <p:nvPr/>
        </p:nvSpPr>
        <p:spPr>
          <a:xfrm>
            <a:off x="767683" y="1368833"/>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1</a:t>
            </a:r>
            <a:endParaRPr sz="3000">
              <a:latin typeface="Arial"/>
              <a:ea typeface="Arial"/>
              <a:cs typeface="Arial"/>
              <a:sym typeface="Arial"/>
            </a:endParaRPr>
          </a:p>
        </p:txBody>
      </p:sp>
      <p:sp>
        <p:nvSpPr>
          <p:cNvPr id="341" name="Google Shape;341;p41"/>
          <p:cNvSpPr txBox="1"/>
          <p:nvPr/>
        </p:nvSpPr>
        <p:spPr>
          <a:xfrm>
            <a:off x="1157463" y="2461812"/>
            <a:ext cx="2913900" cy="915900"/>
          </a:xfrm>
          <a:prstGeom prst="rect">
            <a:avLst/>
          </a:prstGeom>
          <a:noFill/>
          <a:ln>
            <a:noFill/>
          </a:ln>
        </p:spPr>
        <p:txBody>
          <a:bodyPr anchorCtr="0" anchor="t" bIns="0" lIns="0" spcFirstLastPara="1" rIns="0" wrap="square" tIns="60925">
            <a:spAutoFit/>
          </a:bodyPr>
          <a:lstStyle/>
          <a:p>
            <a:pPr indent="0" lvl="0" marL="0" rtl="0" algn="just">
              <a:lnSpc>
                <a:spcPct val="100000"/>
              </a:lnSpc>
              <a:spcBef>
                <a:spcPts val="0"/>
              </a:spcBef>
              <a:spcAft>
                <a:spcPts val="0"/>
              </a:spcAft>
              <a:buNone/>
            </a:pPr>
            <a:r>
              <a:rPr b="1" lang="en" sz="1300"/>
              <a:t>Followers Growth Rate</a:t>
            </a:r>
            <a:endParaRPr b="1" sz="1300"/>
          </a:p>
          <a:p>
            <a:pPr indent="0" lvl="0" marL="25400" marR="0" rtl="0" algn="just">
              <a:lnSpc>
                <a:spcPct val="100699"/>
              </a:lnSpc>
              <a:spcBef>
                <a:spcPts val="400"/>
              </a:spcBef>
              <a:spcAft>
                <a:spcPts val="0"/>
              </a:spcAft>
              <a:buNone/>
            </a:pPr>
            <a:r>
              <a:rPr lang="en" sz="1300"/>
              <a:t>Passive viewers convert into followers without direct interaction during the stream</a:t>
            </a:r>
            <a:endParaRPr sz="1300">
              <a:latin typeface="Arial"/>
              <a:ea typeface="Arial"/>
              <a:cs typeface="Arial"/>
              <a:sym typeface="Arial"/>
            </a:endParaRPr>
          </a:p>
        </p:txBody>
      </p:sp>
      <p:sp>
        <p:nvSpPr>
          <p:cNvPr id="342" name="Google Shape;342;p41"/>
          <p:cNvSpPr txBox="1"/>
          <p:nvPr/>
        </p:nvSpPr>
        <p:spPr>
          <a:xfrm>
            <a:off x="767683" y="2393334"/>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2</a:t>
            </a:r>
            <a:endParaRPr sz="3000">
              <a:latin typeface="Arial"/>
              <a:ea typeface="Arial"/>
              <a:cs typeface="Arial"/>
              <a:sym typeface="Arial"/>
            </a:endParaRPr>
          </a:p>
        </p:txBody>
      </p:sp>
      <p:sp>
        <p:nvSpPr>
          <p:cNvPr id="343" name="Google Shape;343;p41"/>
          <p:cNvSpPr txBox="1"/>
          <p:nvPr>
            <p:ph type="title"/>
          </p:nvPr>
        </p:nvSpPr>
        <p:spPr>
          <a:xfrm>
            <a:off x="2573826" y="559475"/>
            <a:ext cx="4516500" cy="360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t>Passive Audience Engagement</a:t>
            </a:r>
            <a:endParaRPr/>
          </a:p>
        </p:txBody>
      </p:sp>
      <p:sp>
        <p:nvSpPr>
          <p:cNvPr id="344" name="Google Shape;344;p41"/>
          <p:cNvSpPr txBox="1"/>
          <p:nvPr/>
        </p:nvSpPr>
        <p:spPr>
          <a:xfrm>
            <a:off x="4773645" y="1378357"/>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4</a:t>
            </a:r>
            <a:endParaRPr sz="3000">
              <a:latin typeface="Arial"/>
              <a:ea typeface="Arial"/>
              <a:cs typeface="Arial"/>
              <a:sym typeface="Arial"/>
            </a:endParaRPr>
          </a:p>
        </p:txBody>
      </p:sp>
      <p:sp>
        <p:nvSpPr>
          <p:cNvPr id="345" name="Google Shape;345;p41"/>
          <p:cNvSpPr txBox="1"/>
          <p:nvPr/>
        </p:nvSpPr>
        <p:spPr>
          <a:xfrm>
            <a:off x="5163425" y="1437310"/>
            <a:ext cx="3581400" cy="9159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Lurker Percentage</a:t>
            </a:r>
            <a:endParaRPr b="1" sz="1300"/>
          </a:p>
          <a:p>
            <a:pPr indent="0" lvl="0" marL="25400" marR="0" rtl="0" algn="l">
              <a:lnSpc>
                <a:spcPct val="100699"/>
              </a:lnSpc>
              <a:spcBef>
                <a:spcPts val="400"/>
              </a:spcBef>
              <a:spcAft>
                <a:spcPts val="0"/>
              </a:spcAft>
              <a:buNone/>
            </a:pPr>
            <a:r>
              <a:rPr lang="en" sz="1300"/>
              <a:t>Ratio of viewers to active participants (calculated as [total viewers - active chatters] / total viewers</a:t>
            </a:r>
            <a:endParaRPr sz="1300">
              <a:latin typeface="Arial"/>
              <a:ea typeface="Arial"/>
              <a:cs typeface="Arial"/>
              <a:sym typeface="Arial"/>
            </a:endParaRPr>
          </a:p>
        </p:txBody>
      </p:sp>
      <p:sp>
        <p:nvSpPr>
          <p:cNvPr id="346" name="Google Shape;346;p41"/>
          <p:cNvSpPr/>
          <p:nvPr/>
        </p:nvSpPr>
        <p:spPr>
          <a:xfrm>
            <a:off x="4095545" y="1142885"/>
            <a:ext cx="953453" cy="18202"/>
          </a:xfrm>
          <a:custGeom>
            <a:rect b="b" l="l" r="r" t="t"/>
            <a:pathLst>
              <a:path extrusionOk="0" h="40005" w="2095500">
                <a:moveTo>
                  <a:pt x="2095080" y="0"/>
                </a:moveTo>
                <a:lnTo>
                  <a:pt x="0" y="0"/>
                </a:lnTo>
                <a:lnTo>
                  <a:pt x="0" y="39600"/>
                </a:lnTo>
                <a:lnTo>
                  <a:pt x="2095080" y="39600"/>
                </a:lnTo>
                <a:lnTo>
                  <a:pt x="2095080" y="0"/>
                </a:lnTo>
                <a:close/>
              </a:path>
            </a:pathLst>
          </a:custGeom>
          <a:solidFill>
            <a:srgbClr val="6341A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347" name="Google Shape;347;p41"/>
          <p:cNvSpPr txBox="1"/>
          <p:nvPr/>
        </p:nvSpPr>
        <p:spPr>
          <a:xfrm>
            <a:off x="767683" y="3417836"/>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3</a:t>
            </a:r>
            <a:endParaRPr sz="3000">
              <a:latin typeface="Arial"/>
              <a:ea typeface="Arial"/>
              <a:cs typeface="Arial"/>
              <a:sym typeface="Arial"/>
            </a:endParaRPr>
          </a:p>
        </p:txBody>
      </p:sp>
      <p:sp>
        <p:nvSpPr>
          <p:cNvPr id="348" name="Google Shape;348;p41"/>
          <p:cNvSpPr txBox="1"/>
          <p:nvPr/>
        </p:nvSpPr>
        <p:spPr>
          <a:xfrm>
            <a:off x="1157463" y="3486314"/>
            <a:ext cx="2904000" cy="7146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Unique Views</a:t>
            </a:r>
            <a:r>
              <a:rPr b="1" lang="en" sz="1300"/>
              <a:t> </a:t>
            </a:r>
            <a:endParaRPr b="1" sz="1300"/>
          </a:p>
          <a:p>
            <a:pPr indent="0" lvl="0" marL="25400" marR="0" rtl="0" algn="l">
              <a:lnSpc>
                <a:spcPct val="100699"/>
              </a:lnSpc>
              <a:spcBef>
                <a:spcPts val="400"/>
              </a:spcBef>
              <a:spcAft>
                <a:spcPts val="0"/>
              </a:spcAft>
              <a:buNone/>
            </a:pPr>
            <a:r>
              <a:rPr lang="en" sz="1300"/>
              <a:t>The total number of distinct viewers who joined the stream. </a:t>
            </a:r>
            <a:endParaRPr sz="13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42"/>
          <p:cNvSpPr txBox="1"/>
          <p:nvPr>
            <p:ph type="title"/>
          </p:nvPr>
        </p:nvSpPr>
        <p:spPr>
          <a:xfrm>
            <a:off x="2403175" y="686400"/>
            <a:ext cx="4605600" cy="360000"/>
          </a:xfrm>
          <a:prstGeom prst="rect">
            <a:avLst/>
          </a:prstGeom>
          <a:noFill/>
          <a:ln>
            <a:noFill/>
          </a:ln>
        </p:spPr>
        <p:txBody>
          <a:bodyPr anchorCtr="0" anchor="t" bIns="0" lIns="0" spcFirstLastPara="1" rIns="0" wrap="square" tIns="5775">
            <a:spAutoFit/>
          </a:bodyPr>
          <a:lstStyle/>
          <a:p>
            <a:pPr indent="0" lvl="0" marL="0" rtl="0" algn="l">
              <a:lnSpc>
                <a:spcPct val="100000"/>
              </a:lnSpc>
              <a:spcBef>
                <a:spcPts val="0"/>
              </a:spcBef>
              <a:spcAft>
                <a:spcPts val="0"/>
              </a:spcAft>
              <a:buNone/>
            </a:pPr>
            <a:r>
              <a:rPr lang="en">
                <a:solidFill>
                  <a:srgbClr val="6440A5"/>
                </a:solidFill>
              </a:rPr>
              <a:t>Streamer Metrics - FoolishGamer</a:t>
            </a:r>
            <a:endParaRPr>
              <a:solidFill>
                <a:srgbClr val="6440A5"/>
              </a:solidFill>
            </a:endParaRPr>
          </a:p>
        </p:txBody>
      </p:sp>
      <p:pic>
        <p:nvPicPr>
          <p:cNvPr id="354" name="Google Shape;354;p42"/>
          <p:cNvPicPr preferRelativeResize="0"/>
          <p:nvPr/>
        </p:nvPicPr>
        <p:blipFill rotWithShape="1">
          <a:blip r:embed="rId3">
            <a:alphaModFix amt="15000"/>
          </a:blip>
          <a:srcRect b="0" l="0" r="0" t="0"/>
          <a:stretch/>
        </p:blipFill>
        <p:spPr>
          <a:xfrm rot="5400000">
            <a:off x="-805553" y="557024"/>
            <a:ext cx="5392026" cy="3780926"/>
          </a:xfrm>
          <a:prstGeom prst="rect">
            <a:avLst/>
          </a:prstGeom>
          <a:noFill/>
          <a:ln>
            <a:noFill/>
          </a:ln>
        </p:spPr>
      </p:pic>
      <p:sp>
        <p:nvSpPr>
          <p:cNvPr id="355" name="Google Shape;355;p42"/>
          <p:cNvSpPr txBox="1"/>
          <p:nvPr>
            <p:ph type="title"/>
          </p:nvPr>
        </p:nvSpPr>
        <p:spPr>
          <a:xfrm>
            <a:off x="149450" y="1993975"/>
            <a:ext cx="4307100" cy="3915600"/>
          </a:xfrm>
          <a:prstGeom prst="rect">
            <a:avLst/>
          </a:prstGeom>
          <a:noFill/>
          <a:ln>
            <a:noFill/>
          </a:ln>
        </p:spPr>
        <p:txBody>
          <a:bodyPr anchorCtr="0" anchor="t" bIns="0" lIns="0" spcFirstLastPara="1" rIns="0" wrap="square" tIns="5775">
            <a:spAutoFit/>
          </a:bodyPr>
          <a:lstStyle/>
          <a:p>
            <a:pPr indent="0" lvl="0" marL="0" rtl="0" algn="l">
              <a:lnSpc>
                <a:spcPct val="200000"/>
              </a:lnSpc>
              <a:spcBef>
                <a:spcPts val="900"/>
              </a:spcBef>
              <a:spcAft>
                <a:spcPts val="0"/>
              </a:spcAft>
              <a:buSzPts val="1100"/>
              <a:buNone/>
            </a:pPr>
            <a:r>
              <a:rPr lang="en" sz="1100">
                <a:solidFill>
                  <a:srgbClr val="0E0E0E"/>
                </a:solidFill>
              </a:rPr>
              <a:t>Engaged Audience: </a:t>
            </a:r>
            <a:r>
              <a:rPr b="0" lang="en" sz="1050">
                <a:solidFill>
                  <a:srgbClr val="0E0E0E"/>
                </a:solidFill>
              </a:rPr>
              <a:t>This aligns with the larger viewer base (62,282 total viewers), where participation typically drops as audience size increases.</a:t>
            </a:r>
            <a:endParaRPr b="0" sz="105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Message Dynamics: </a:t>
            </a:r>
            <a:r>
              <a:rPr b="0" lang="en" sz="1050">
                <a:solidFill>
                  <a:srgbClr val="0E0E0E"/>
                </a:solidFill>
              </a:rPr>
              <a:t>Foolish generates 15,511 messages with 1,278 unique chatters, resulting in a higher message rate (12.13). This reflects a moderately active community, likely sustained by a mix of die-hard fans and semi-active lurkers.</a:t>
            </a:r>
            <a:endParaRPr b="0" sz="1050">
              <a:solidFill>
                <a:srgbClr val="0E0E0E"/>
              </a:solidFill>
            </a:endParaRPr>
          </a:p>
          <a:p>
            <a:pPr indent="0" lvl="0" marL="0" rtl="0" algn="l">
              <a:lnSpc>
                <a:spcPct val="200000"/>
              </a:lnSpc>
              <a:spcBef>
                <a:spcPts val="900"/>
              </a:spcBef>
              <a:spcAft>
                <a:spcPts val="0"/>
              </a:spcAft>
              <a:buSzPts val="1100"/>
              <a:buNone/>
            </a:pPr>
            <a:r>
              <a:rPr lang="en" sz="1100">
                <a:solidFill>
                  <a:srgbClr val="0E0E0E"/>
                </a:solidFill>
              </a:rPr>
              <a:t>Lurkers: </a:t>
            </a:r>
            <a:r>
              <a:rPr b="0" lang="en" sz="1050">
                <a:solidFill>
                  <a:srgbClr val="0E0E0E"/>
                </a:solidFill>
              </a:rPr>
              <a:t>Foolish’s engagement rate is significantly lower at </a:t>
            </a:r>
            <a:r>
              <a:rPr lang="en" sz="1050">
                <a:solidFill>
                  <a:srgbClr val="0E0E0E"/>
                </a:solidFill>
              </a:rPr>
              <a:t>2.05%</a:t>
            </a:r>
            <a:r>
              <a:rPr b="0" lang="en" sz="1050">
                <a:solidFill>
                  <a:srgbClr val="0E0E0E"/>
                </a:solidFill>
              </a:rPr>
              <a:t>, meaning most viewers are lurkers.</a:t>
            </a:r>
            <a:endParaRPr sz="1100">
              <a:solidFill>
                <a:srgbClr val="0E0E0E"/>
              </a:solidFill>
            </a:endParaRPr>
          </a:p>
          <a:p>
            <a:pPr indent="0" lvl="0" marL="0" rtl="0" algn="l">
              <a:lnSpc>
                <a:spcPct val="200000"/>
              </a:lnSpc>
              <a:spcBef>
                <a:spcPts val="900"/>
              </a:spcBef>
              <a:spcAft>
                <a:spcPts val="0"/>
              </a:spcAft>
              <a:buSzPts val="1100"/>
              <a:buNone/>
            </a:pPr>
            <a:r>
              <a:t/>
            </a:r>
            <a:endParaRPr b="0" sz="1050">
              <a:solidFill>
                <a:srgbClr val="0E0E0E"/>
              </a:solidFill>
            </a:endParaRPr>
          </a:p>
          <a:p>
            <a:pPr indent="0" lvl="0" marL="0" rtl="0" algn="l">
              <a:lnSpc>
                <a:spcPct val="200000"/>
              </a:lnSpc>
              <a:spcBef>
                <a:spcPts val="900"/>
              </a:spcBef>
              <a:spcAft>
                <a:spcPts val="0"/>
              </a:spcAft>
              <a:buSzPts val="1100"/>
              <a:buNone/>
            </a:pPr>
            <a:r>
              <a:t/>
            </a:r>
            <a:endParaRPr b="0" sz="1100">
              <a:solidFill>
                <a:srgbClr val="0E0E0E"/>
              </a:solidFill>
            </a:endParaRPr>
          </a:p>
        </p:txBody>
      </p:sp>
      <p:pic>
        <p:nvPicPr>
          <p:cNvPr id="356" name="Google Shape;356;p42"/>
          <p:cNvPicPr preferRelativeResize="0"/>
          <p:nvPr/>
        </p:nvPicPr>
        <p:blipFill>
          <a:blip r:embed="rId4">
            <a:alphaModFix/>
          </a:blip>
          <a:stretch>
            <a:fillRect/>
          </a:stretch>
        </p:blipFill>
        <p:spPr>
          <a:xfrm>
            <a:off x="8185100" y="44625"/>
            <a:ext cx="803550" cy="803550"/>
          </a:xfrm>
          <a:prstGeom prst="rect">
            <a:avLst/>
          </a:prstGeom>
          <a:noFill/>
          <a:ln>
            <a:noFill/>
          </a:ln>
        </p:spPr>
      </p:pic>
      <p:pic>
        <p:nvPicPr>
          <p:cNvPr id="357" name="Google Shape;357;p42"/>
          <p:cNvPicPr preferRelativeResize="0"/>
          <p:nvPr/>
        </p:nvPicPr>
        <p:blipFill>
          <a:blip r:embed="rId5">
            <a:alphaModFix/>
          </a:blip>
          <a:stretch>
            <a:fillRect/>
          </a:stretch>
        </p:blipFill>
        <p:spPr>
          <a:xfrm>
            <a:off x="4656950" y="1778200"/>
            <a:ext cx="4487050" cy="3365288"/>
          </a:xfrm>
          <a:prstGeom prst="rect">
            <a:avLst/>
          </a:prstGeom>
          <a:noFill/>
          <a:ln>
            <a:noFill/>
          </a:ln>
        </p:spPr>
      </p:pic>
      <p:sp>
        <p:nvSpPr>
          <p:cNvPr id="358" name="Google Shape;358;p42"/>
          <p:cNvSpPr/>
          <p:nvPr/>
        </p:nvSpPr>
        <p:spPr>
          <a:xfrm>
            <a:off x="6541975" y="4851525"/>
            <a:ext cx="1019100" cy="90600"/>
          </a:xfrm>
          <a:prstGeom prst="rect">
            <a:avLst/>
          </a:prstGeom>
          <a:solidFill>
            <a:srgbClr val="6440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42"/>
          <p:cNvSpPr/>
          <p:nvPr/>
        </p:nvSpPr>
        <p:spPr>
          <a:xfrm>
            <a:off x="5198700" y="4531125"/>
            <a:ext cx="1068300" cy="411000"/>
          </a:xfrm>
          <a:prstGeom prst="rect">
            <a:avLst/>
          </a:prstGeom>
          <a:solidFill>
            <a:srgbClr val="A9A9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42"/>
          <p:cNvSpPr/>
          <p:nvPr/>
        </p:nvSpPr>
        <p:spPr>
          <a:xfrm>
            <a:off x="7836050" y="2118650"/>
            <a:ext cx="1068300" cy="2823300"/>
          </a:xfrm>
          <a:prstGeom prst="rect">
            <a:avLst/>
          </a:prstGeom>
          <a:solidFill>
            <a:srgbClr val="312E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sp>
        <p:nvSpPr>
          <p:cNvPr id="113" name="Google Shape;113;p21"/>
          <p:cNvSpPr/>
          <p:nvPr/>
        </p:nvSpPr>
        <p:spPr>
          <a:xfrm>
            <a:off x="0" y="5130555"/>
            <a:ext cx="9144000" cy="12700"/>
          </a:xfrm>
          <a:custGeom>
            <a:rect b="b" l="l" r="r" t="t"/>
            <a:pathLst>
              <a:path extrusionOk="0" h="27940" w="20104100">
                <a:moveTo>
                  <a:pt x="0" y="27343"/>
                </a:moveTo>
                <a:lnTo>
                  <a:pt x="20104100" y="27343"/>
                </a:lnTo>
                <a:lnTo>
                  <a:pt x="20104100" y="0"/>
                </a:lnTo>
                <a:lnTo>
                  <a:pt x="0" y="0"/>
                </a:lnTo>
                <a:lnTo>
                  <a:pt x="0" y="27343"/>
                </a:lnTo>
                <a:close/>
              </a:path>
            </a:pathLst>
          </a:custGeom>
          <a:solidFill>
            <a:srgbClr val="F7F6F7"/>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nvGrpSpPr>
          <p:cNvPr id="114" name="Google Shape;114;p21"/>
          <p:cNvGrpSpPr/>
          <p:nvPr/>
        </p:nvGrpSpPr>
        <p:grpSpPr>
          <a:xfrm>
            <a:off x="143" y="0"/>
            <a:ext cx="9144000" cy="5130800"/>
            <a:chOff x="314" y="0"/>
            <a:chExt cx="20104100" cy="11287760"/>
          </a:xfrm>
        </p:grpSpPr>
        <p:pic>
          <p:nvPicPr>
            <p:cNvPr id="115" name="Google Shape;115;p21"/>
            <p:cNvPicPr preferRelativeResize="0"/>
            <p:nvPr/>
          </p:nvPicPr>
          <p:blipFill rotWithShape="1">
            <a:blip r:embed="rId3">
              <a:alphaModFix/>
            </a:blip>
            <a:srcRect b="0" l="0" r="0" t="0"/>
            <a:stretch/>
          </p:blipFill>
          <p:spPr>
            <a:xfrm>
              <a:off x="18855097" y="10171795"/>
              <a:ext cx="646816" cy="682645"/>
            </a:xfrm>
            <a:prstGeom prst="rect">
              <a:avLst/>
            </a:prstGeom>
            <a:noFill/>
            <a:ln>
              <a:noFill/>
            </a:ln>
          </p:spPr>
        </p:pic>
        <p:sp>
          <p:nvSpPr>
            <p:cNvPr id="116" name="Google Shape;116;p21"/>
            <p:cNvSpPr/>
            <p:nvPr/>
          </p:nvSpPr>
          <p:spPr>
            <a:xfrm>
              <a:off x="314" y="0"/>
              <a:ext cx="20104100" cy="11287760"/>
            </a:xfrm>
            <a:custGeom>
              <a:rect b="b" l="l" r="r" t="t"/>
              <a:pathLst>
                <a:path extrusionOk="0" h="11287760" w="20104100">
                  <a:moveTo>
                    <a:pt x="0" y="0"/>
                  </a:moveTo>
                  <a:lnTo>
                    <a:pt x="0" y="11287222"/>
                  </a:lnTo>
                  <a:lnTo>
                    <a:pt x="20103786" y="11287222"/>
                  </a:lnTo>
                  <a:lnTo>
                    <a:pt x="20103786" y="0"/>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17" name="Google Shape;117;p21"/>
            <p:cNvSpPr/>
            <p:nvPr/>
          </p:nvSpPr>
          <p:spPr>
            <a:xfrm>
              <a:off x="314" y="0"/>
              <a:ext cx="20104100" cy="11287760"/>
            </a:xfrm>
            <a:custGeom>
              <a:rect b="b" l="l" r="r" t="t"/>
              <a:pathLst>
                <a:path extrusionOk="0" h="11287760" w="20104100">
                  <a:moveTo>
                    <a:pt x="0" y="0"/>
                  </a:moveTo>
                  <a:lnTo>
                    <a:pt x="0" y="11287223"/>
                  </a:lnTo>
                  <a:lnTo>
                    <a:pt x="20103786" y="11287223"/>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grpSp>
      <p:sp>
        <p:nvSpPr>
          <p:cNvPr id="118" name="Google Shape;118;p21"/>
          <p:cNvSpPr txBox="1"/>
          <p:nvPr>
            <p:ph type="title"/>
          </p:nvPr>
        </p:nvSpPr>
        <p:spPr>
          <a:xfrm>
            <a:off x="3901073" y="591385"/>
            <a:ext cx="1562400" cy="560400"/>
          </a:xfrm>
          <a:prstGeom prst="rect">
            <a:avLst/>
          </a:prstGeom>
          <a:noFill/>
          <a:ln>
            <a:noFill/>
          </a:ln>
        </p:spPr>
        <p:txBody>
          <a:bodyPr anchorCtr="0" anchor="t" bIns="0" lIns="0" spcFirstLastPara="1" rIns="0" wrap="square" tIns="6350">
            <a:spAutoFit/>
          </a:bodyPr>
          <a:lstStyle/>
          <a:p>
            <a:pPr indent="0" lvl="0" marL="0" marR="0" rtl="0" algn="ctr">
              <a:lnSpc>
                <a:spcPct val="100000"/>
              </a:lnSpc>
              <a:spcBef>
                <a:spcPts val="0"/>
              </a:spcBef>
              <a:spcAft>
                <a:spcPts val="0"/>
              </a:spcAft>
              <a:buNone/>
            </a:pPr>
            <a:r>
              <a:rPr b="0" lang="en" sz="1800">
                <a:solidFill>
                  <a:srgbClr val="6341A3"/>
                </a:solidFill>
              </a:rPr>
              <a:t>Streamers</a:t>
            </a:r>
            <a:r>
              <a:rPr b="0" lang="en" sz="1800">
                <a:solidFill>
                  <a:srgbClr val="6341A3"/>
                </a:solidFill>
                <a:latin typeface="Arial"/>
                <a:ea typeface="Arial"/>
                <a:cs typeface="Arial"/>
                <a:sym typeface="Arial"/>
              </a:rPr>
              <a:t> Create Content</a:t>
            </a:r>
            <a:endParaRPr sz="1800">
              <a:latin typeface="Arial"/>
              <a:ea typeface="Arial"/>
              <a:cs typeface="Arial"/>
              <a:sym typeface="Arial"/>
            </a:endParaRPr>
          </a:p>
        </p:txBody>
      </p:sp>
      <p:sp>
        <p:nvSpPr>
          <p:cNvPr id="119" name="Google Shape;119;p21"/>
          <p:cNvSpPr txBox="1"/>
          <p:nvPr/>
        </p:nvSpPr>
        <p:spPr>
          <a:xfrm>
            <a:off x="3698082" y="4083090"/>
            <a:ext cx="1968000" cy="560400"/>
          </a:xfrm>
          <a:prstGeom prst="rect">
            <a:avLst/>
          </a:prstGeom>
          <a:noFill/>
          <a:ln>
            <a:noFill/>
          </a:ln>
        </p:spPr>
        <p:txBody>
          <a:bodyPr anchorCtr="0" anchor="t" bIns="0" lIns="0" spcFirstLastPara="1" rIns="0" wrap="square" tIns="6350">
            <a:spAutoFit/>
          </a:bodyPr>
          <a:lstStyle/>
          <a:p>
            <a:pPr indent="0" lvl="0" marL="0" rtl="0" algn="ctr">
              <a:lnSpc>
                <a:spcPct val="100000"/>
              </a:lnSpc>
              <a:spcBef>
                <a:spcPts val="0"/>
              </a:spcBef>
              <a:spcAft>
                <a:spcPts val="0"/>
              </a:spcAft>
              <a:buNone/>
            </a:pPr>
            <a:r>
              <a:rPr lang="en" sz="1800">
                <a:solidFill>
                  <a:srgbClr val="6341A3"/>
                </a:solidFill>
              </a:rPr>
              <a:t>Followers Monetize Streams</a:t>
            </a:r>
            <a:endParaRPr sz="1800">
              <a:latin typeface="Arial"/>
              <a:ea typeface="Arial"/>
              <a:cs typeface="Arial"/>
              <a:sym typeface="Arial"/>
            </a:endParaRPr>
          </a:p>
        </p:txBody>
      </p:sp>
      <p:grpSp>
        <p:nvGrpSpPr>
          <p:cNvPr id="120" name="Google Shape;120;p21"/>
          <p:cNvGrpSpPr/>
          <p:nvPr/>
        </p:nvGrpSpPr>
        <p:grpSpPr>
          <a:xfrm>
            <a:off x="1766921" y="424534"/>
            <a:ext cx="5720373" cy="4221724"/>
            <a:chOff x="3884772" y="933975"/>
            <a:chExt cx="12576875" cy="9287793"/>
          </a:xfrm>
        </p:grpSpPr>
        <p:pic>
          <p:nvPicPr>
            <p:cNvPr id="121" name="Google Shape;121;p21"/>
            <p:cNvPicPr preferRelativeResize="0"/>
            <p:nvPr/>
          </p:nvPicPr>
          <p:blipFill rotWithShape="1">
            <a:blip r:embed="rId4">
              <a:alphaModFix/>
            </a:blip>
            <a:srcRect b="0" l="0" r="0" t="0"/>
            <a:stretch/>
          </p:blipFill>
          <p:spPr>
            <a:xfrm>
              <a:off x="12614747" y="1596087"/>
              <a:ext cx="3846900" cy="3041064"/>
            </a:xfrm>
            <a:prstGeom prst="rect">
              <a:avLst/>
            </a:prstGeom>
            <a:noFill/>
            <a:ln>
              <a:noFill/>
            </a:ln>
          </p:spPr>
        </p:pic>
        <p:pic>
          <p:nvPicPr>
            <p:cNvPr id="122" name="Google Shape;122;p21"/>
            <p:cNvPicPr preferRelativeResize="0"/>
            <p:nvPr/>
          </p:nvPicPr>
          <p:blipFill rotWithShape="1">
            <a:blip r:embed="rId5">
              <a:alphaModFix/>
            </a:blip>
            <a:srcRect b="0" l="0" r="0" t="0"/>
            <a:stretch/>
          </p:blipFill>
          <p:spPr>
            <a:xfrm>
              <a:off x="12672430" y="5838568"/>
              <a:ext cx="3757263" cy="4383200"/>
            </a:xfrm>
            <a:prstGeom prst="rect">
              <a:avLst/>
            </a:prstGeom>
            <a:noFill/>
            <a:ln>
              <a:noFill/>
            </a:ln>
          </p:spPr>
        </p:pic>
        <p:pic>
          <p:nvPicPr>
            <p:cNvPr id="123" name="Google Shape;123;p21"/>
            <p:cNvPicPr preferRelativeResize="0"/>
            <p:nvPr/>
          </p:nvPicPr>
          <p:blipFill rotWithShape="1">
            <a:blip r:embed="rId6">
              <a:alphaModFix/>
            </a:blip>
            <a:srcRect b="0" l="0" r="0" t="0"/>
            <a:stretch/>
          </p:blipFill>
          <p:spPr>
            <a:xfrm>
              <a:off x="3884772" y="933975"/>
              <a:ext cx="3823192" cy="4428699"/>
            </a:xfrm>
            <a:prstGeom prst="rect">
              <a:avLst/>
            </a:prstGeom>
            <a:noFill/>
            <a:ln>
              <a:noFill/>
            </a:ln>
          </p:spPr>
        </p:pic>
      </p:grpSp>
      <p:sp>
        <p:nvSpPr>
          <p:cNvPr id="124" name="Google Shape;124;p21"/>
          <p:cNvSpPr txBox="1"/>
          <p:nvPr/>
        </p:nvSpPr>
        <p:spPr>
          <a:xfrm>
            <a:off x="926549" y="2285617"/>
            <a:ext cx="2133600" cy="560400"/>
          </a:xfrm>
          <a:prstGeom prst="rect">
            <a:avLst/>
          </a:prstGeom>
          <a:noFill/>
          <a:ln>
            <a:noFill/>
          </a:ln>
        </p:spPr>
        <p:txBody>
          <a:bodyPr anchorCtr="0" anchor="t" bIns="0" lIns="0" spcFirstLastPara="1" rIns="0" wrap="square" tIns="6350">
            <a:spAutoFit/>
          </a:bodyPr>
          <a:lstStyle/>
          <a:p>
            <a:pPr indent="-368300" lvl="0" marL="368300" marR="0" rtl="0" algn="ctr">
              <a:lnSpc>
                <a:spcPct val="100000"/>
              </a:lnSpc>
              <a:spcBef>
                <a:spcPts val="0"/>
              </a:spcBef>
              <a:spcAft>
                <a:spcPts val="0"/>
              </a:spcAft>
              <a:buNone/>
            </a:pPr>
            <a:r>
              <a:rPr lang="en" sz="1800">
                <a:solidFill>
                  <a:srgbClr val="6341A3"/>
                </a:solidFill>
              </a:rPr>
              <a:t>Increase Streamer</a:t>
            </a:r>
            <a:endParaRPr sz="1800">
              <a:solidFill>
                <a:srgbClr val="6341A3"/>
              </a:solidFill>
            </a:endParaRPr>
          </a:p>
          <a:p>
            <a:pPr indent="-368300" lvl="0" marL="368300" marR="0" rtl="0" algn="ctr">
              <a:lnSpc>
                <a:spcPct val="100000"/>
              </a:lnSpc>
              <a:spcBef>
                <a:spcPts val="0"/>
              </a:spcBef>
              <a:spcAft>
                <a:spcPts val="0"/>
              </a:spcAft>
              <a:buNone/>
            </a:pPr>
            <a:r>
              <a:rPr lang="en" sz="1800">
                <a:solidFill>
                  <a:srgbClr val="6341A3"/>
                </a:solidFill>
              </a:rPr>
              <a:t>Revenue</a:t>
            </a:r>
            <a:endParaRPr sz="1800">
              <a:latin typeface="Arial"/>
              <a:ea typeface="Arial"/>
              <a:cs typeface="Arial"/>
              <a:sym typeface="Arial"/>
            </a:endParaRPr>
          </a:p>
        </p:txBody>
      </p:sp>
      <p:sp>
        <p:nvSpPr>
          <p:cNvPr id="125" name="Google Shape;125;p21"/>
          <p:cNvSpPr txBox="1"/>
          <p:nvPr/>
        </p:nvSpPr>
        <p:spPr>
          <a:xfrm>
            <a:off x="6707099" y="2209325"/>
            <a:ext cx="1801500" cy="560400"/>
          </a:xfrm>
          <a:prstGeom prst="rect">
            <a:avLst/>
          </a:prstGeom>
          <a:noFill/>
          <a:ln>
            <a:noFill/>
          </a:ln>
        </p:spPr>
        <p:txBody>
          <a:bodyPr anchorCtr="0" anchor="t" bIns="0" lIns="0" spcFirstLastPara="1" rIns="0" wrap="square" tIns="6350">
            <a:spAutoFit/>
          </a:bodyPr>
          <a:lstStyle/>
          <a:p>
            <a:pPr indent="-88900" lvl="0" marL="88900" marR="0" rtl="0" algn="ctr">
              <a:lnSpc>
                <a:spcPct val="100000"/>
              </a:lnSpc>
              <a:spcBef>
                <a:spcPts val="0"/>
              </a:spcBef>
              <a:spcAft>
                <a:spcPts val="0"/>
              </a:spcAft>
              <a:buNone/>
            </a:pPr>
            <a:r>
              <a:rPr lang="en" sz="1800">
                <a:solidFill>
                  <a:srgbClr val="6341A3"/>
                </a:solidFill>
              </a:rPr>
              <a:t>Followers Watch</a:t>
            </a:r>
            <a:endParaRPr sz="1800">
              <a:solidFill>
                <a:srgbClr val="6341A3"/>
              </a:solidFill>
            </a:endParaRPr>
          </a:p>
          <a:p>
            <a:pPr indent="-88900" lvl="0" marL="88900" marR="0" rtl="0" algn="ctr">
              <a:lnSpc>
                <a:spcPct val="100000"/>
              </a:lnSpc>
              <a:spcBef>
                <a:spcPts val="0"/>
              </a:spcBef>
              <a:spcAft>
                <a:spcPts val="0"/>
              </a:spcAft>
              <a:buNone/>
            </a:pPr>
            <a:r>
              <a:rPr lang="en" sz="1800">
                <a:solidFill>
                  <a:srgbClr val="6341A3"/>
                </a:solidFill>
              </a:rPr>
              <a:t>Streamers</a:t>
            </a:r>
            <a:endParaRPr sz="1800">
              <a:latin typeface="Arial"/>
              <a:ea typeface="Arial"/>
              <a:cs typeface="Arial"/>
              <a:sym typeface="Arial"/>
            </a:endParaRPr>
          </a:p>
        </p:txBody>
      </p:sp>
      <p:pic>
        <p:nvPicPr>
          <p:cNvPr id="126" name="Google Shape;126;p21"/>
          <p:cNvPicPr preferRelativeResize="0"/>
          <p:nvPr/>
        </p:nvPicPr>
        <p:blipFill rotWithShape="1">
          <a:blip r:embed="rId7">
            <a:alphaModFix/>
          </a:blip>
          <a:srcRect b="0" l="0" r="0" t="0"/>
          <a:stretch/>
        </p:blipFill>
        <p:spPr>
          <a:xfrm>
            <a:off x="1713543" y="2968264"/>
            <a:ext cx="1844484" cy="15057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42817" y="347375"/>
            <a:ext cx="4926600" cy="3597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lang="en">
                <a:solidFill>
                  <a:srgbClr val="6341A3"/>
                </a:solidFill>
              </a:rPr>
              <a:t>Twitch streamers</a:t>
            </a:r>
            <a:endParaRPr/>
          </a:p>
        </p:txBody>
      </p:sp>
      <p:sp>
        <p:nvSpPr>
          <p:cNvPr id="132" name="Google Shape;132;p22"/>
          <p:cNvSpPr/>
          <p:nvPr/>
        </p:nvSpPr>
        <p:spPr>
          <a:xfrm>
            <a:off x="314349" y="740447"/>
            <a:ext cx="523532" cy="0"/>
          </a:xfrm>
          <a:custGeom>
            <a:rect b="b" l="l" r="r" t="t"/>
            <a:pathLst>
              <a:path extrusionOk="0" h="120000" w="1150620">
                <a:moveTo>
                  <a:pt x="0" y="0"/>
                </a:moveTo>
                <a:lnTo>
                  <a:pt x="1150314" y="0"/>
                </a:lnTo>
              </a:path>
            </a:pathLst>
          </a:custGeom>
          <a:noFill/>
          <a:ln cap="flat" cmpd="sng" w="10675">
            <a:solidFill>
              <a:srgbClr val="794AC4"/>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33" name="Google Shape;133;p22"/>
          <p:cNvSpPr txBox="1"/>
          <p:nvPr/>
        </p:nvSpPr>
        <p:spPr>
          <a:xfrm>
            <a:off x="497525" y="2481025"/>
            <a:ext cx="1828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Top Tier</a:t>
            </a:r>
            <a:endParaRPr b="1">
              <a:solidFill>
                <a:schemeClr val="dk1"/>
              </a:solidFill>
            </a:endParaRPr>
          </a:p>
          <a:p>
            <a:pPr indent="0" lvl="0" marL="0" rtl="0" algn="ctr">
              <a:spcBef>
                <a:spcPts val="0"/>
              </a:spcBef>
              <a:spcAft>
                <a:spcPts val="0"/>
              </a:spcAft>
              <a:buNone/>
            </a:pPr>
            <a:r>
              <a:rPr b="1" lang="en">
                <a:solidFill>
                  <a:schemeClr val="dk1"/>
                </a:solidFill>
              </a:rPr>
              <a:t>Pokimane</a:t>
            </a:r>
            <a:endParaRPr b="1">
              <a:solidFill>
                <a:schemeClr val="dk1"/>
              </a:solidFill>
            </a:endParaRPr>
          </a:p>
          <a:p>
            <a:pPr indent="0" lvl="0" marL="0" rtl="0" algn="ctr">
              <a:spcBef>
                <a:spcPts val="0"/>
              </a:spcBef>
              <a:spcAft>
                <a:spcPts val="0"/>
              </a:spcAft>
              <a:buNone/>
            </a:pPr>
            <a:r>
              <a:rPr b="1" lang="en">
                <a:solidFill>
                  <a:schemeClr val="dk1"/>
                </a:solidFill>
              </a:rPr>
              <a:t>9 million </a:t>
            </a:r>
            <a:r>
              <a:rPr b="1" lang="en">
                <a:solidFill>
                  <a:schemeClr val="dk1"/>
                </a:solidFill>
              </a:rPr>
              <a:t>followers</a:t>
            </a:r>
            <a:endParaRPr b="1">
              <a:solidFill>
                <a:schemeClr val="dk1"/>
              </a:solidFill>
            </a:endParaRPr>
          </a:p>
        </p:txBody>
      </p:sp>
      <p:sp>
        <p:nvSpPr>
          <p:cNvPr id="134" name="Google Shape;134;p22"/>
          <p:cNvSpPr txBox="1"/>
          <p:nvPr/>
        </p:nvSpPr>
        <p:spPr>
          <a:xfrm>
            <a:off x="3498325" y="2496781"/>
            <a:ext cx="1828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Mid Tier</a:t>
            </a:r>
            <a:endParaRPr b="1">
              <a:solidFill>
                <a:schemeClr val="dk1"/>
              </a:solidFill>
            </a:endParaRPr>
          </a:p>
          <a:p>
            <a:pPr indent="0" lvl="0" marL="0" rtl="0" algn="ctr">
              <a:spcBef>
                <a:spcPts val="0"/>
              </a:spcBef>
              <a:spcAft>
                <a:spcPts val="0"/>
              </a:spcAft>
              <a:buNone/>
            </a:pPr>
            <a:r>
              <a:rPr b="1" lang="en">
                <a:solidFill>
                  <a:schemeClr val="dk1"/>
                </a:solidFill>
              </a:rPr>
              <a:t>Foolish Gamer</a:t>
            </a:r>
            <a:endParaRPr b="1">
              <a:solidFill>
                <a:schemeClr val="dk1"/>
              </a:solidFill>
            </a:endParaRPr>
          </a:p>
          <a:p>
            <a:pPr indent="0" lvl="0" marL="0" rtl="0" algn="ctr">
              <a:spcBef>
                <a:spcPts val="0"/>
              </a:spcBef>
              <a:spcAft>
                <a:spcPts val="0"/>
              </a:spcAft>
              <a:buNone/>
            </a:pPr>
            <a:r>
              <a:rPr b="1" lang="en">
                <a:solidFill>
                  <a:schemeClr val="dk1"/>
                </a:solidFill>
              </a:rPr>
              <a:t>2.2 million</a:t>
            </a:r>
            <a:endParaRPr b="1">
              <a:solidFill>
                <a:schemeClr val="dk1"/>
              </a:solidFill>
            </a:endParaRPr>
          </a:p>
        </p:txBody>
      </p:sp>
      <p:sp>
        <p:nvSpPr>
          <p:cNvPr id="135" name="Google Shape;135;p22"/>
          <p:cNvSpPr txBox="1"/>
          <p:nvPr/>
        </p:nvSpPr>
        <p:spPr>
          <a:xfrm>
            <a:off x="6453375" y="2513219"/>
            <a:ext cx="1828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rPr>
              <a:t>Low Tier</a:t>
            </a:r>
            <a:endParaRPr b="1">
              <a:solidFill>
                <a:schemeClr val="dk1"/>
              </a:solidFill>
            </a:endParaRPr>
          </a:p>
          <a:p>
            <a:pPr indent="0" lvl="0" marL="0" rtl="0" algn="ctr">
              <a:spcBef>
                <a:spcPts val="0"/>
              </a:spcBef>
              <a:spcAft>
                <a:spcPts val="0"/>
              </a:spcAft>
              <a:buNone/>
            </a:pPr>
            <a:r>
              <a:rPr b="1" lang="en">
                <a:solidFill>
                  <a:schemeClr val="dk1"/>
                </a:solidFill>
              </a:rPr>
              <a:t>Friskk</a:t>
            </a:r>
            <a:endParaRPr b="1">
              <a:solidFill>
                <a:schemeClr val="dk1"/>
              </a:solidFill>
            </a:endParaRPr>
          </a:p>
          <a:p>
            <a:pPr indent="0" lvl="0" marL="0" rtl="0" algn="ctr">
              <a:spcBef>
                <a:spcPts val="0"/>
              </a:spcBef>
              <a:spcAft>
                <a:spcPts val="0"/>
              </a:spcAft>
              <a:buNone/>
            </a:pPr>
            <a:r>
              <a:rPr b="1" lang="en">
                <a:solidFill>
                  <a:schemeClr val="dk1"/>
                </a:solidFill>
              </a:rPr>
              <a:t>50,000</a:t>
            </a:r>
            <a:endParaRPr b="1">
              <a:solidFill>
                <a:schemeClr val="dk1"/>
              </a:solidFill>
            </a:endParaRPr>
          </a:p>
        </p:txBody>
      </p:sp>
      <p:pic>
        <p:nvPicPr>
          <p:cNvPr id="136" name="Google Shape;136;p22"/>
          <p:cNvPicPr preferRelativeResize="0"/>
          <p:nvPr/>
        </p:nvPicPr>
        <p:blipFill>
          <a:blip r:embed="rId3">
            <a:alphaModFix/>
          </a:blip>
          <a:stretch>
            <a:fillRect/>
          </a:stretch>
        </p:blipFill>
        <p:spPr>
          <a:xfrm>
            <a:off x="657575" y="1009031"/>
            <a:ext cx="1508700" cy="1357800"/>
          </a:xfrm>
          <a:prstGeom prst="ellipse">
            <a:avLst/>
          </a:prstGeom>
          <a:noFill/>
          <a:ln cap="flat" cmpd="sng" w="28575">
            <a:solidFill>
              <a:srgbClr val="6440A5"/>
            </a:solidFill>
            <a:prstDash val="solid"/>
            <a:round/>
            <a:headEnd len="sm" w="sm" type="none"/>
            <a:tailEnd len="sm" w="sm" type="none"/>
          </a:ln>
        </p:spPr>
      </p:pic>
      <p:pic>
        <p:nvPicPr>
          <p:cNvPr id="137" name="Google Shape;137;p22"/>
          <p:cNvPicPr preferRelativeResize="0"/>
          <p:nvPr/>
        </p:nvPicPr>
        <p:blipFill>
          <a:blip r:embed="rId4">
            <a:alphaModFix/>
          </a:blip>
          <a:stretch>
            <a:fillRect/>
          </a:stretch>
        </p:blipFill>
        <p:spPr>
          <a:xfrm>
            <a:off x="3612625" y="970319"/>
            <a:ext cx="1600200" cy="1435200"/>
          </a:xfrm>
          <a:prstGeom prst="ellipse">
            <a:avLst/>
          </a:prstGeom>
          <a:noFill/>
          <a:ln cap="flat" cmpd="sng" w="28575">
            <a:solidFill>
              <a:srgbClr val="6440A5"/>
            </a:solidFill>
            <a:prstDash val="solid"/>
            <a:round/>
            <a:headEnd len="sm" w="sm" type="none"/>
            <a:tailEnd len="sm" w="sm" type="none"/>
          </a:ln>
        </p:spPr>
      </p:pic>
      <p:pic>
        <p:nvPicPr>
          <p:cNvPr id="138" name="Google Shape;138;p22"/>
          <p:cNvPicPr preferRelativeResize="0"/>
          <p:nvPr/>
        </p:nvPicPr>
        <p:blipFill rotWithShape="1">
          <a:blip r:embed="rId5">
            <a:alphaModFix/>
          </a:blip>
          <a:srcRect b="0" l="10393" r="10385" t="0"/>
          <a:stretch/>
        </p:blipFill>
        <p:spPr>
          <a:xfrm>
            <a:off x="6606775" y="1058250"/>
            <a:ext cx="1508700" cy="1353300"/>
          </a:xfrm>
          <a:prstGeom prst="ellipse">
            <a:avLst/>
          </a:prstGeom>
          <a:noFill/>
          <a:ln cap="flat" cmpd="sng" w="28575">
            <a:solidFill>
              <a:srgbClr val="6440A5"/>
            </a:solidFill>
            <a:prstDash val="solid"/>
            <a:round/>
            <a:headEnd len="sm" w="sm" type="none"/>
            <a:tailEnd len="sm" w="sm" type="none"/>
          </a:ln>
        </p:spPr>
      </p:pic>
      <p:pic>
        <p:nvPicPr>
          <p:cNvPr id="139" name="Google Shape;139;p22"/>
          <p:cNvPicPr preferRelativeResize="0"/>
          <p:nvPr/>
        </p:nvPicPr>
        <p:blipFill rotWithShape="1">
          <a:blip r:embed="rId6">
            <a:alphaModFix/>
          </a:blip>
          <a:srcRect b="0" l="0" r="0" t="0"/>
          <a:stretch/>
        </p:blipFill>
        <p:spPr>
          <a:xfrm>
            <a:off x="152400" y="1991405"/>
            <a:ext cx="9143344" cy="33034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1157463" y="1437310"/>
            <a:ext cx="2980500" cy="8619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Approach</a:t>
            </a:r>
            <a:endParaRPr sz="1300"/>
          </a:p>
          <a:p>
            <a:pPr indent="-311150" lvl="0" marL="457200" rtl="0" algn="l">
              <a:lnSpc>
                <a:spcPct val="100000"/>
              </a:lnSpc>
              <a:spcBef>
                <a:spcPts val="0"/>
              </a:spcBef>
              <a:spcAft>
                <a:spcPts val="0"/>
              </a:spcAft>
              <a:buClr>
                <a:schemeClr val="dk1"/>
              </a:buClr>
              <a:buSzPts val="1300"/>
              <a:buChar char="●"/>
            </a:pPr>
            <a:r>
              <a:rPr lang="en" sz="1300">
                <a:solidFill>
                  <a:schemeClr val="dk1"/>
                </a:solidFill>
              </a:rPr>
              <a:t>Collected streams and chat log data</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300">
                <a:solidFill>
                  <a:schemeClr val="dk1"/>
                </a:solidFill>
              </a:rPr>
              <a:t>Active &amp; passive metrics</a:t>
            </a:r>
            <a:endParaRPr sz="1300">
              <a:solidFill>
                <a:schemeClr val="dk1"/>
              </a:solidFill>
            </a:endParaRPr>
          </a:p>
        </p:txBody>
      </p:sp>
      <p:sp>
        <p:nvSpPr>
          <p:cNvPr id="145" name="Google Shape;145;p23"/>
          <p:cNvSpPr txBox="1"/>
          <p:nvPr/>
        </p:nvSpPr>
        <p:spPr>
          <a:xfrm>
            <a:off x="767683" y="1368833"/>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1</a:t>
            </a:r>
            <a:endParaRPr sz="3000">
              <a:latin typeface="Arial"/>
              <a:ea typeface="Arial"/>
              <a:cs typeface="Arial"/>
              <a:sym typeface="Arial"/>
            </a:endParaRPr>
          </a:p>
        </p:txBody>
      </p:sp>
      <p:sp>
        <p:nvSpPr>
          <p:cNvPr id="146" name="Google Shape;146;p23"/>
          <p:cNvSpPr txBox="1"/>
          <p:nvPr/>
        </p:nvSpPr>
        <p:spPr>
          <a:xfrm>
            <a:off x="1157463" y="2461812"/>
            <a:ext cx="2913900" cy="714600"/>
          </a:xfrm>
          <a:prstGeom prst="rect">
            <a:avLst/>
          </a:prstGeom>
          <a:noFill/>
          <a:ln>
            <a:noFill/>
          </a:ln>
        </p:spPr>
        <p:txBody>
          <a:bodyPr anchorCtr="0" anchor="t" bIns="0" lIns="0" spcFirstLastPara="1" rIns="0" wrap="square" tIns="60925">
            <a:spAutoFit/>
          </a:bodyPr>
          <a:lstStyle/>
          <a:p>
            <a:pPr indent="0" lvl="0" marL="0" rtl="0" algn="just">
              <a:lnSpc>
                <a:spcPct val="100000"/>
              </a:lnSpc>
              <a:spcBef>
                <a:spcPts val="0"/>
              </a:spcBef>
              <a:spcAft>
                <a:spcPts val="0"/>
              </a:spcAft>
              <a:buNone/>
            </a:pPr>
            <a:r>
              <a:rPr b="1" lang="en" sz="1300"/>
              <a:t>Data Collection</a:t>
            </a:r>
            <a:endParaRPr b="1" sz="1300"/>
          </a:p>
          <a:p>
            <a:pPr indent="-311150" lvl="0" marL="457200" marR="0" rtl="0" algn="just">
              <a:lnSpc>
                <a:spcPct val="100699"/>
              </a:lnSpc>
              <a:spcBef>
                <a:spcPts val="400"/>
              </a:spcBef>
              <a:spcAft>
                <a:spcPts val="0"/>
              </a:spcAft>
              <a:buSzPts val="1300"/>
              <a:buFont typeface="Arial"/>
              <a:buChar char="●"/>
            </a:pPr>
            <a:r>
              <a:rPr lang="en" sz="1300"/>
              <a:t>Chat logs </a:t>
            </a:r>
            <a:endParaRPr sz="1300"/>
          </a:p>
          <a:p>
            <a:pPr indent="-311150" lvl="0" marL="457200" marR="0" rtl="0" algn="just">
              <a:lnSpc>
                <a:spcPct val="100699"/>
              </a:lnSpc>
              <a:spcBef>
                <a:spcPts val="0"/>
              </a:spcBef>
              <a:spcAft>
                <a:spcPts val="0"/>
              </a:spcAft>
              <a:buSzPts val="1300"/>
              <a:buChar char="●"/>
            </a:pPr>
            <a:r>
              <a:rPr lang="en" sz="1300"/>
              <a:t>Stream Metrics </a:t>
            </a:r>
            <a:endParaRPr sz="1300"/>
          </a:p>
        </p:txBody>
      </p:sp>
      <p:sp>
        <p:nvSpPr>
          <p:cNvPr id="147" name="Google Shape;147;p23"/>
          <p:cNvSpPr txBox="1"/>
          <p:nvPr/>
        </p:nvSpPr>
        <p:spPr>
          <a:xfrm>
            <a:off x="767683" y="2393334"/>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2</a:t>
            </a:r>
            <a:endParaRPr sz="3000">
              <a:latin typeface="Arial"/>
              <a:ea typeface="Arial"/>
              <a:cs typeface="Arial"/>
              <a:sym typeface="Arial"/>
            </a:endParaRPr>
          </a:p>
        </p:txBody>
      </p:sp>
      <p:sp>
        <p:nvSpPr>
          <p:cNvPr id="148" name="Google Shape;148;p23"/>
          <p:cNvSpPr txBox="1"/>
          <p:nvPr>
            <p:ph type="title"/>
          </p:nvPr>
        </p:nvSpPr>
        <p:spPr>
          <a:xfrm>
            <a:off x="2573826" y="559475"/>
            <a:ext cx="4516500" cy="360000"/>
          </a:xfrm>
          <a:prstGeom prst="rect">
            <a:avLst/>
          </a:prstGeom>
          <a:noFill/>
          <a:ln>
            <a:noFill/>
          </a:ln>
        </p:spPr>
        <p:txBody>
          <a:bodyPr anchorCtr="0" anchor="t" bIns="0" lIns="0" spcFirstLastPara="1" rIns="0" wrap="square" tIns="5775">
            <a:spAutoFit/>
          </a:bodyPr>
          <a:lstStyle/>
          <a:p>
            <a:pPr indent="0" lvl="0" marL="0" rtl="0" algn="ctr">
              <a:lnSpc>
                <a:spcPct val="100000"/>
              </a:lnSpc>
              <a:spcBef>
                <a:spcPts val="0"/>
              </a:spcBef>
              <a:spcAft>
                <a:spcPts val="0"/>
              </a:spcAft>
              <a:buNone/>
            </a:pPr>
            <a:r>
              <a:rPr lang="en"/>
              <a:t>Methodology</a:t>
            </a:r>
            <a:endParaRPr/>
          </a:p>
        </p:txBody>
      </p:sp>
      <p:sp>
        <p:nvSpPr>
          <p:cNvPr id="149" name="Google Shape;149;p23"/>
          <p:cNvSpPr txBox="1"/>
          <p:nvPr/>
        </p:nvSpPr>
        <p:spPr>
          <a:xfrm>
            <a:off x="4773645" y="1378357"/>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4</a:t>
            </a:r>
            <a:endParaRPr sz="3000">
              <a:latin typeface="Arial"/>
              <a:ea typeface="Arial"/>
              <a:cs typeface="Arial"/>
              <a:sym typeface="Arial"/>
            </a:endParaRPr>
          </a:p>
        </p:txBody>
      </p:sp>
      <p:sp>
        <p:nvSpPr>
          <p:cNvPr id="150" name="Google Shape;150;p23"/>
          <p:cNvSpPr txBox="1"/>
          <p:nvPr/>
        </p:nvSpPr>
        <p:spPr>
          <a:xfrm>
            <a:off x="5163425" y="1437310"/>
            <a:ext cx="3581400" cy="11175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Observations</a:t>
            </a:r>
            <a:endParaRPr b="1" sz="1300"/>
          </a:p>
          <a:p>
            <a:pPr indent="-311150" lvl="0" marL="457200" marR="0" rtl="0" algn="l">
              <a:lnSpc>
                <a:spcPct val="100699"/>
              </a:lnSpc>
              <a:spcBef>
                <a:spcPts val="400"/>
              </a:spcBef>
              <a:spcAft>
                <a:spcPts val="0"/>
              </a:spcAft>
              <a:buSzPts val="1300"/>
              <a:buChar char="●"/>
            </a:pPr>
            <a:r>
              <a:rPr lang="en" sz="1300"/>
              <a:t>Active </a:t>
            </a:r>
            <a:r>
              <a:rPr lang="en" sz="1300"/>
              <a:t>engagement</a:t>
            </a:r>
            <a:r>
              <a:rPr lang="en" sz="1300"/>
              <a:t> metrics </a:t>
            </a:r>
            <a:endParaRPr sz="1300"/>
          </a:p>
          <a:p>
            <a:pPr indent="-311150" lvl="0" marL="457200" marR="0" rtl="0" algn="l">
              <a:lnSpc>
                <a:spcPct val="100699"/>
              </a:lnSpc>
              <a:spcBef>
                <a:spcPts val="0"/>
              </a:spcBef>
              <a:spcAft>
                <a:spcPts val="0"/>
              </a:spcAft>
              <a:buSzPts val="1300"/>
              <a:buChar char="●"/>
            </a:pPr>
            <a:r>
              <a:rPr lang="en" sz="1300"/>
              <a:t>Passive Metrics </a:t>
            </a:r>
            <a:endParaRPr sz="1300"/>
          </a:p>
          <a:p>
            <a:pPr indent="-311150" lvl="0" marL="457200" marR="0" rtl="0" algn="l">
              <a:lnSpc>
                <a:spcPct val="100699"/>
              </a:lnSpc>
              <a:spcBef>
                <a:spcPts val="0"/>
              </a:spcBef>
              <a:spcAft>
                <a:spcPts val="0"/>
              </a:spcAft>
              <a:buSzPts val="1300"/>
              <a:buChar char="●"/>
            </a:pPr>
            <a:r>
              <a:rPr lang="en" sz="1300"/>
              <a:t>Chat dynamics between top-tier, mid-tier, and low tier streamers and their audiences</a:t>
            </a:r>
            <a:endParaRPr sz="1300"/>
          </a:p>
        </p:txBody>
      </p:sp>
      <p:sp>
        <p:nvSpPr>
          <p:cNvPr id="151" name="Google Shape;151;p23"/>
          <p:cNvSpPr/>
          <p:nvPr/>
        </p:nvSpPr>
        <p:spPr>
          <a:xfrm>
            <a:off x="4400345" y="1142885"/>
            <a:ext cx="953453" cy="18202"/>
          </a:xfrm>
          <a:custGeom>
            <a:rect b="b" l="l" r="r" t="t"/>
            <a:pathLst>
              <a:path extrusionOk="0" h="40005" w="2095500">
                <a:moveTo>
                  <a:pt x="2095080" y="0"/>
                </a:moveTo>
                <a:lnTo>
                  <a:pt x="0" y="0"/>
                </a:lnTo>
                <a:lnTo>
                  <a:pt x="0" y="39600"/>
                </a:lnTo>
                <a:lnTo>
                  <a:pt x="2095080" y="39600"/>
                </a:lnTo>
                <a:lnTo>
                  <a:pt x="2095080" y="0"/>
                </a:lnTo>
                <a:close/>
              </a:path>
            </a:pathLst>
          </a:custGeom>
          <a:solidFill>
            <a:srgbClr val="6341A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52" name="Google Shape;152;p23"/>
          <p:cNvSpPr txBox="1"/>
          <p:nvPr/>
        </p:nvSpPr>
        <p:spPr>
          <a:xfrm>
            <a:off x="767683" y="3417836"/>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3</a:t>
            </a:r>
            <a:endParaRPr sz="3000">
              <a:latin typeface="Arial"/>
              <a:ea typeface="Arial"/>
              <a:cs typeface="Arial"/>
              <a:sym typeface="Arial"/>
            </a:endParaRPr>
          </a:p>
        </p:txBody>
      </p:sp>
      <p:sp>
        <p:nvSpPr>
          <p:cNvPr id="153" name="Google Shape;153;p23"/>
          <p:cNvSpPr txBox="1"/>
          <p:nvPr/>
        </p:nvSpPr>
        <p:spPr>
          <a:xfrm>
            <a:off x="1157463" y="3486314"/>
            <a:ext cx="2904000" cy="7146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Analytical Tools</a:t>
            </a:r>
            <a:r>
              <a:rPr b="1" lang="en" sz="1300"/>
              <a:t> </a:t>
            </a:r>
            <a:endParaRPr b="1" sz="1300"/>
          </a:p>
          <a:p>
            <a:pPr indent="-311150" lvl="0" marL="457200" marR="0" rtl="0" algn="l">
              <a:lnSpc>
                <a:spcPct val="100699"/>
              </a:lnSpc>
              <a:spcBef>
                <a:spcPts val="400"/>
              </a:spcBef>
              <a:spcAft>
                <a:spcPts val="0"/>
              </a:spcAft>
              <a:buSzPts val="1300"/>
              <a:buFont typeface="Arial"/>
              <a:buChar char="●"/>
            </a:pPr>
            <a:r>
              <a:rPr lang="en" sz="1300"/>
              <a:t>Data Parsing</a:t>
            </a:r>
            <a:endParaRPr sz="1300"/>
          </a:p>
          <a:p>
            <a:pPr indent="-311150" lvl="0" marL="457200" marR="0" rtl="0" algn="l">
              <a:lnSpc>
                <a:spcPct val="100699"/>
              </a:lnSpc>
              <a:spcBef>
                <a:spcPts val="0"/>
              </a:spcBef>
              <a:spcAft>
                <a:spcPts val="0"/>
              </a:spcAft>
              <a:buSzPts val="1300"/>
              <a:buChar char="●"/>
            </a:pPr>
            <a:r>
              <a:rPr lang="en" sz="1300"/>
              <a:t>Regression Analysis </a:t>
            </a:r>
            <a:endParaRPr sz="1300"/>
          </a:p>
        </p:txBody>
      </p:sp>
      <p:pic>
        <p:nvPicPr>
          <p:cNvPr id="154" name="Google Shape;154;p23"/>
          <p:cNvPicPr preferRelativeResize="0"/>
          <p:nvPr/>
        </p:nvPicPr>
        <p:blipFill>
          <a:blip r:embed="rId3">
            <a:alphaModFix/>
          </a:blip>
          <a:stretch>
            <a:fillRect/>
          </a:stretch>
        </p:blipFill>
        <p:spPr>
          <a:xfrm>
            <a:off x="8185100" y="44625"/>
            <a:ext cx="803550" cy="80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1157463" y="1437310"/>
            <a:ext cx="2980500" cy="6618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Data Sources</a:t>
            </a:r>
            <a:endParaRPr sz="1300"/>
          </a:p>
          <a:p>
            <a:pPr indent="-311150" lvl="0" marL="457200" rtl="0" algn="l">
              <a:lnSpc>
                <a:spcPct val="100000"/>
              </a:lnSpc>
              <a:spcBef>
                <a:spcPts val="0"/>
              </a:spcBef>
              <a:spcAft>
                <a:spcPts val="0"/>
              </a:spcAft>
              <a:buClr>
                <a:schemeClr val="dk1"/>
              </a:buClr>
              <a:buSzPts val="1300"/>
              <a:buChar char="●"/>
            </a:pPr>
            <a:r>
              <a:rPr lang="en" sz="1300">
                <a:solidFill>
                  <a:schemeClr val="dk1"/>
                </a:solidFill>
              </a:rPr>
              <a:t>Top-tier, mid-tier, low tier streamers</a:t>
            </a:r>
            <a:endParaRPr sz="1300">
              <a:solidFill>
                <a:schemeClr val="dk1"/>
              </a:solidFill>
            </a:endParaRPr>
          </a:p>
        </p:txBody>
      </p:sp>
      <p:sp>
        <p:nvSpPr>
          <p:cNvPr id="160" name="Google Shape;160;p24"/>
          <p:cNvSpPr txBox="1"/>
          <p:nvPr/>
        </p:nvSpPr>
        <p:spPr>
          <a:xfrm>
            <a:off x="767683" y="1368833"/>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1</a:t>
            </a:r>
            <a:endParaRPr sz="3000">
              <a:latin typeface="Arial"/>
              <a:ea typeface="Arial"/>
              <a:cs typeface="Arial"/>
              <a:sym typeface="Arial"/>
            </a:endParaRPr>
          </a:p>
        </p:txBody>
      </p:sp>
      <p:sp>
        <p:nvSpPr>
          <p:cNvPr id="161" name="Google Shape;161;p24"/>
          <p:cNvSpPr txBox="1"/>
          <p:nvPr/>
        </p:nvSpPr>
        <p:spPr>
          <a:xfrm>
            <a:off x="1157475" y="2157000"/>
            <a:ext cx="3243000" cy="1117500"/>
          </a:xfrm>
          <a:prstGeom prst="rect">
            <a:avLst/>
          </a:prstGeom>
          <a:noFill/>
          <a:ln>
            <a:noFill/>
          </a:ln>
        </p:spPr>
        <p:txBody>
          <a:bodyPr anchorCtr="0" anchor="t" bIns="0" lIns="0" spcFirstLastPara="1" rIns="0" wrap="square" tIns="60925">
            <a:spAutoFit/>
          </a:bodyPr>
          <a:lstStyle/>
          <a:p>
            <a:pPr indent="0" lvl="0" marL="0" rtl="0" algn="just">
              <a:lnSpc>
                <a:spcPct val="100000"/>
              </a:lnSpc>
              <a:spcBef>
                <a:spcPts val="0"/>
              </a:spcBef>
              <a:spcAft>
                <a:spcPts val="0"/>
              </a:spcAft>
              <a:buNone/>
            </a:pPr>
            <a:r>
              <a:rPr b="1" lang="en" sz="1300"/>
              <a:t>Active Engagement</a:t>
            </a:r>
            <a:endParaRPr b="1" sz="1300"/>
          </a:p>
          <a:p>
            <a:pPr indent="-311150" lvl="0" marL="457200" marR="0" rtl="0" algn="just">
              <a:lnSpc>
                <a:spcPct val="100699"/>
              </a:lnSpc>
              <a:spcBef>
                <a:spcPts val="400"/>
              </a:spcBef>
              <a:spcAft>
                <a:spcPts val="0"/>
              </a:spcAft>
              <a:buSzPts val="1300"/>
              <a:buFont typeface="Arial"/>
              <a:buChar char="●"/>
            </a:pPr>
            <a:r>
              <a:rPr lang="en" sz="1300"/>
              <a:t>Count of questions</a:t>
            </a:r>
            <a:endParaRPr sz="1300"/>
          </a:p>
          <a:p>
            <a:pPr indent="-311150" lvl="0" marL="457200" marR="0" rtl="0" algn="just">
              <a:lnSpc>
                <a:spcPct val="100699"/>
              </a:lnSpc>
              <a:spcBef>
                <a:spcPts val="0"/>
              </a:spcBef>
              <a:spcAft>
                <a:spcPts val="0"/>
              </a:spcAft>
              <a:buSzPts val="1300"/>
              <a:buChar char="●"/>
            </a:pPr>
            <a:r>
              <a:rPr lang="en" sz="1300"/>
              <a:t>High chat </a:t>
            </a:r>
            <a:r>
              <a:rPr lang="en" sz="1300"/>
              <a:t>participation</a:t>
            </a:r>
            <a:endParaRPr sz="1300"/>
          </a:p>
          <a:p>
            <a:pPr indent="-311150" lvl="0" marL="457200" marR="0" rtl="0" algn="just">
              <a:lnSpc>
                <a:spcPct val="100699"/>
              </a:lnSpc>
              <a:spcBef>
                <a:spcPts val="0"/>
              </a:spcBef>
              <a:spcAft>
                <a:spcPts val="0"/>
              </a:spcAft>
              <a:buSzPts val="1300"/>
              <a:buChar char="●"/>
            </a:pPr>
            <a:r>
              <a:rPr lang="en" sz="1300"/>
              <a:t>Use of active commands (!vote)</a:t>
            </a:r>
            <a:endParaRPr sz="1300"/>
          </a:p>
          <a:p>
            <a:pPr indent="-311150" lvl="0" marL="457200" marR="0" rtl="0" algn="just">
              <a:lnSpc>
                <a:spcPct val="100699"/>
              </a:lnSpc>
              <a:spcBef>
                <a:spcPts val="0"/>
              </a:spcBef>
              <a:spcAft>
                <a:spcPts val="0"/>
              </a:spcAft>
              <a:buSzPts val="1300"/>
              <a:buChar char="●"/>
            </a:pPr>
            <a:r>
              <a:rPr lang="en" sz="1300"/>
              <a:t>Donations, tips, subscriptions</a:t>
            </a:r>
            <a:endParaRPr sz="1300"/>
          </a:p>
        </p:txBody>
      </p:sp>
      <p:sp>
        <p:nvSpPr>
          <p:cNvPr id="162" name="Google Shape;162;p24"/>
          <p:cNvSpPr txBox="1"/>
          <p:nvPr/>
        </p:nvSpPr>
        <p:spPr>
          <a:xfrm>
            <a:off x="767683" y="2088534"/>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2</a:t>
            </a:r>
            <a:endParaRPr sz="3000">
              <a:latin typeface="Arial"/>
              <a:ea typeface="Arial"/>
              <a:cs typeface="Arial"/>
              <a:sym typeface="Arial"/>
            </a:endParaRPr>
          </a:p>
        </p:txBody>
      </p:sp>
      <p:sp>
        <p:nvSpPr>
          <p:cNvPr id="163" name="Google Shape;163;p24"/>
          <p:cNvSpPr txBox="1"/>
          <p:nvPr>
            <p:ph type="title"/>
          </p:nvPr>
        </p:nvSpPr>
        <p:spPr>
          <a:xfrm>
            <a:off x="2573826" y="559475"/>
            <a:ext cx="4516500" cy="360000"/>
          </a:xfrm>
          <a:prstGeom prst="rect">
            <a:avLst/>
          </a:prstGeom>
          <a:noFill/>
          <a:ln>
            <a:noFill/>
          </a:ln>
        </p:spPr>
        <p:txBody>
          <a:bodyPr anchorCtr="0" anchor="t" bIns="0" lIns="0" spcFirstLastPara="1" rIns="0" wrap="square" tIns="5775">
            <a:spAutoFit/>
          </a:bodyPr>
          <a:lstStyle/>
          <a:p>
            <a:pPr indent="0" lvl="0" marL="0" rtl="0" algn="ctr">
              <a:lnSpc>
                <a:spcPct val="100000"/>
              </a:lnSpc>
              <a:spcBef>
                <a:spcPts val="0"/>
              </a:spcBef>
              <a:spcAft>
                <a:spcPts val="0"/>
              </a:spcAft>
              <a:buNone/>
            </a:pPr>
            <a:r>
              <a:rPr lang="en"/>
              <a:t>Metrics</a:t>
            </a:r>
            <a:endParaRPr/>
          </a:p>
        </p:txBody>
      </p:sp>
      <p:sp>
        <p:nvSpPr>
          <p:cNvPr id="164" name="Google Shape;164;p24"/>
          <p:cNvSpPr txBox="1"/>
          <p:nvPr/>
        </p:nvSpPr>
        <p:spPr>
          <a:xfrm>
            <a:off x="4773645" y="1378357"/>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4</a:t>
            </a:r>
            <a:endParaRPr sz="3000">
              <a:latin typeface="Arial"/>
              <a:ea typeface="Arial"/>
              <a:cs typeface="Arial"/>
              <a:sym typeface="Arial"/>
            </a:endParaRPr>
          </a:p>
        </p:txBody>
      </p:sp>
      <p:sp>
        <p:nvSpPr>
          <p:cNvPr id="165" name="Google Shape;165;p24"/>
          <p:cNvSpPr txBox="1"/>
          <p:nvPr/>
        </p:nvSpPr>
        <p:spPr>
          <a:xfrm>
            <a:off x="5163425" y="1437310"/>
            <a:ext cx="3581400" cy="11175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Chat log analysis</a:t>
            </a:r>
            <a:endParaRPr b="1" sz="1300"/>
          </a:p>
          <a:p>
            <a:pPr indent="-311150" lvl="0" marL="457200" marR="0" rtl="0" algn="l">
              <a:lnSpc>
                <a:spcPct val="100699"/>
              </a:lnSpc>
              <a:spcBef>
                <a:spcPts val="400"/>
              </a:spcBef>
              <a:spcAft>
                <a:spcPts val="0"/>
              </a:spcAft>
              <a:buSzPts val="1300"/>
              <a:buChar char="●"/>
            </a:pPr>
            <a:r>
              <a:rPr lang="en" sz="1300"/>
              <a:t>Total messages and message rate </a:t>
            </a:r>
            <a:endParaRPr sz="1300"/>
          </a:p>
          <a:p>
            <a:pPr indent="-311150" lvl="0" marL="457200" marR="0" rtl="0" algn="l">
              <a:lnSpc>
                <a:spcPct val="100699"/>
              </a:lnSpc>
              <a:spcBef>
                <a:spcPts val="0"/>
              </a:spcBef>
              <a:spcAft>
                <a:spcPts val="0"/>
              </a:spcAft>
              <a:buSzPts val="1300"/>
              <a:buChar char="●"/>
            </a:pPr>
            <a:r>
              <a:rPr lang="en" sz="1300"/>
              <a:t>Emotes used per chatter </a:t>
            </a:r>
            <a:endParaRPr sz="1300"/>
          </a:p>
          <a:p>
            <a:pPr indent="-311150" lvl="0" marL="457200" marR="0" rtl="0" algn="l">
              <a:lnSpc>
                <a:spcPct val="100699"/>
              </a:lnSpc>
              <a:spcBef>
                <a:spcPts val="0"/>
              </a:spcBef>
              <a:spcAft>
                <a:spcPts val="0"/>
              </a:spcAft>
              <a:buSzPts val="1300"/>
              <a:buChar char="●"/>
            </a:pPr>
            <a:r>
              <a:rPr lang="en" sz="1300"/>
              <a:t>Density of question in chat</a:t>
            </a:r>
            <a:endParaRPr sz="1300"/>
          </a:p>
          <a:p>
            <a:pPr indent="-311150" lvl="0" marL="457200" marR="0" rtl="0" algn="l">
              <a:lnSpc>
                <a:spcPct val="100699"/>
              </a:lnSpc>
              <a:spcBef>
                <a:spcPts val="0"/>
              </a:spcBef>
              <a:spcAft>
                <a:spcPts val="0"/>
              </a:spcAft>
              <a:buSzPts val="1300"/>
              <a:buChar char="●"/>
            </a:pPr>
            <a:r>
              <a:rPr lang="en" sz="1300"/>
              <a:t>Streamer Transcripts</a:t>
            </a:r>
            <a:endParaRPr sz="1300"/>
          </a:p>
        </p:txBody>
      </p:sp>
      <p:sp>
        <p:nvSpPr>
          <p:cNvPr id="166" name="Google Shape;166;p24"/>
          <p:cNvSpPr/>
          <p:nvPr/>
        </p:nvSpPr>
        <p:spPr>
          <a:xfrm>
            <a:off x="4400345" y="1142885"/>
            <a:ext cx="953453" cy="18202"/>
          </a:xfrm>
          <a:custGeom>
            <a:rect b="b" l="l" r="r" t="t"/>
            <a:pathLst>
              <a:path extrusionOk="0" h="40005" w="2095500">
                <a:moveTo>
                  <a:pt x="2095080" y="0"/>
                </a:moveTo>
                <a:lnTo>
                  <a:pt x="0" y="0"/>
                </a:lnTo>
                <a:lnTo>
                  <a:pt x="0" y="39600"/>
                </a:lnTo>
                <a:lnTo>
                  <a:pt x="2095080" y="39600"/>
                </a:lnTo>
                <a:lnTo>
                  <a:pt x="2095080" y="0"/>
                </a:lnTo>
                <a:close/>
              </a:path>
            </a:pathLst>
          </a:custGeom>
          <a:solidFill>
            <a:srgbClr val="6341A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800"/>
          </a:p>
        </p:txBody>
      </p:sp>
      <p:sp>
        <p:nvSpPr>
          <p:cNvPr id="167" name="Google Shape;167;p24"/>
          <p:cNvSpPr txBox="1"/>
          <p:nvPr/>
        </p:nvSpPr>
        <p:spPr>
          <a:xfrm>
            <a:off x="767683" y="3341636"/>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latin typeface="Arial"/>
                <a:ea typeface="Arial"/>
                <a:cs typeface="Arial"/>
                <a:sym typeface="Arial"/>
              </a:rPr>
              <a:t>3</a:t>
            </a:r>
            <a:endParaRPr sz="3000">
              <a:latin typeface="Arial"/>
              <a:ea typeface="Arial"/>
              <a:cs typeface="Arial"/>
              <a:sym typeface="Arial"/>
            </a:endParaRPr>
          </a:p>
        </p:txBody>
      </p:sp>
      <p:sp>
        <p:nvSpPr>
          <p:cNvPr id="168" name="Google Shape;168;p24"/>
          <p:cNvSpPr txBox="1"/>
          <p:nvPr/>
        </p:nvSpPr>
        <p:spPr>
          <a:xfrm>
            <a:off x="1157475" y="3410125"/>
            <a:ext cx="3732900" cy="9675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Passive Engagement</a:t>
            </a:r>
            <a:r>
              <a:rPr b="1" lang="en" sz="1300"/>
              <a:t> </a:t>
            </a:r>
            <a:endParaRPr b="1" sz="1300"/>
          </a:p>
          <a:p>
            <a:pPr indent="-311150" lvl="0" marL="457200" marR="0" rtl="0" algn="l">
              <a:lnSpc>
                <a:spcPct val="100699"/>
              </a:lnSpc>
              <a:spcBef>
                <a:spcPts val="400"/>
              </a:spcBef>
              <a:spcAft>
                <a:spcPts val="0"/>
              </a:spcAft>
              <a:buSzPts val="1300"/>
              <a:buFont typeface="Arial"/>
              <a:buChar char="●"/>
            </a:pPr>
            <a:r>
              <a:rPr lang="en" sz="1300"/>
              <a:t>High view count &amp; long retention rates</a:t>
            </a:r>
            <a:endParaRPr sz="1300"/>
          </a:p>
          <a:p>
            <a:pPr indent="-311150" lvl="0" marL="457200" marR="0" rtl="0" algn="l">
              <a:lnSpc>
                <a:spcPct val="100699"/>
              </a:lnSpc>
              <a:spcBef>
                <a:spcPts val="0"/>
              </a:spcBef>
              <a:spcAft>
                <a:spcPts val="0"/>
              </a:spcAft>
              <a:buSzPts val="1300"/>
              <a:buChar char="●"/>
            </a:pPr>
            <a:r>
              <a:rPr lang="en" sz="1300"/>
              <a:t>Lurker percentage </a:t>
            </a:r>
            <a:endParaRPr sz="1300"/>
          </a:p>
          <a:p>
            <a:pPr indent="0" lvl="0" marL="457200" marR="0" rtl="0" algn="l">
              <a:lnSpc>
                <a:spcPct val="100699"/>
              </a:lnSpc>
              <a:spcBef>
                <a:spcPts val="400"/>
              </a:spcBef>
              <a:spcAft>
                <a:spcPts val="0"/>
              </a:spcAft>
              <a:buNone/>
            </a:pPr>
            <a:r>
              <a:rPr lang="en" sz="1300"/>
              <a:t>[(Total viewers - active chatter]/total viewers)</a:t>
            </a:r>
            <a:endParaRPr sz="1300"/>
          </a:p>
        </p:txBody>
      </p:sp>
      <p:pic>
        <p:nvPicPr>
          <p:cNvPr id="169" name="Google Shape;169;p24"/>
          <p:cNvPicPr preferRelativeResize="0"/>
          <p:nvPr/>
        </p:nvPicPr>
        <p:blipFill>
          <a:blip r:embed="rId3">
            <a:alphaModFix/>
          </a:blip>
          <a:stretch>
            <a:fillRect/>
          </a:stretch>
        </p:blipFill>
        <p:spPr>
          <a:xfrm>
            <a:off x="8185100" y="44625"/>
            <a:ext cx="803550" cy="803550"/>
          </a:xfrm>
          <a:prstGeom prst="rect">
            <a:avLst/>
          </a:prstGeom>
          <a:noFill/>
          <a:ln>
            <a:noFill/>
          </a:ln>
        </p:spPr>
      </p:pic>
      <p:sp>
        <p:nvSpPr>
          <p:cNvPr id="170" name="Google Shape;170;p24"/>
          <p:cNvSpPr txBox="1"/>
          <p:nvPr/>
        </p:nvSpPr>
        <p:spPr>
          <a:xfrm>
            <a:off x="4814170" y="2632132"/>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rPr>
              <a:t>5</a:t>
            </a:r>
            <a:endParaRPr sz="3000">
              <a:latin typeface="Arial"/>
              <a:ea typeface="Arial"/>
              <a:cs typeface="Arial"/>
              <a:sym typeface="Arial"/>
            </a:endParaRPr>
          </a:p>
        </p:txBody>
      </p:sp>
      <p:sp>
        <p:nvSpPr>
          <p:cNvPr id="171" name="Google Shape;171;p24"/>
          <p:cNvSpPr txBox="1"/>
          <p:nvPr/>
        </p:nvSpPr>
        <p:spPr>
          <a:xfrm>
            <a:off x="5203950" y="2691085"/>
            <a:ext cx="3581400" cy="7146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Viewership Stats</a:t>
            </a:r>
            <a:endParaRPr b="1" sz="1300"/>
          </a:p>
          <a:p>
            <a:pPr indent="-311150" lvl="0" marL="457200" marR="0" rtl="0" algn="l">
              <a:lnSpc>
                <a:spcPct val="100699"/>
              </a:lnSpc>
              <a:spcBef>
                <a:spcPts val="400"/>
              </a:spcBef>
              <a:spcAft>
                <a:spcPts val="0"/>
              </a:spcAft>
              <a:buSzPts val="1300"/>
              <a:buChar char="●"/>
            </a:pPr>
            <a:r>
              <a:rPr lang="en" sz="1300"/>
              <a:t>Total viewers and unique views </a:t>
            </a:r>
            <a:endParaRPr sz="1300"/>
          </a:p>
          <a:p>
            <a:pPr indent="-311150" lvl="0" marL="457200" marR="0" rtl="0" algn="l">
              <a:lnSpc>
                <a:spcPct val="100699"/>
              </a:lnSpc>
              <a:spcBef>
                <a:spcPts val="0"/>
              </a:spcBef>
              <a:spcAft>
                <a:spcPts val="0"/>
              </a:spcAft>
              <a:buSzPts val="1300"/>
              <a:buChar char="●"/>
            </a:pPr>
            <a:r>
              <a:rPr lang="en" sz="1300"/>
              <a:t>Followers growth and lurker ratio</a:t>
            </a:r>
            <a:endParaRPr sz="1300"/>
          </a:p>
        </p:txBody>
      </p:sp>
      <p:sp>
        <p:nvSpPr>
          <p:cNvPr id="172" name="Google Shape;172;p24"/>
          <p:cNvSpPr txBox="1"/>
          <p:nvPr/>
        </p:nvSpPr>
        <p:spPr>
          <a:xfrm>
            <a:off x="4849845" y="3435757"/>
            <a:ext cx="223500" cy="467400"/>
          </a:xfrm>
          <a:prstGeom prst="rect">
            <a:avLst/>
          </a:prstGeom>
          <a:noFill/>
          <a:ln>
            <a:noFill/>
          </a:ln>
        </p:spPr>
        <p:txBody>
          <a:bodyPr anchorCtr="0" anchor="t" bIns="0" lIns="0" spcFirstLastPara="1" rIns="0" wrap="square" tIns="5475">
            <a:spAutoFit/>
          </a:bodyPr>
          <a:lstStyle/>
          <a:p>
            <a:pPr indent="0" lvl="0" marL="0" rtl="0" algn="l">
              <a:lnSpc>
                <a:spcPct val="100000"/>
              </a:lnSpc>
              <a:spcBef>
                <a:spcPts val="0"/>
              </a:spcBef>
              <a:spcAft>
                <a:spcPts val="0"/>
              </a:spcAft>
              <a:buNone/>
            </a:pPr>
            <a:r>
              <a:rPr b="1" lang="en" sz="3000">
                <a:solidFill>
                  <a:srgbClr val="6341A3"/>
                </a:solidFill>
              </a:rPr>
              <a:t>6</a:t>
            </a:r>
            <a:endParaRPr sz="3000">
              <a:latin typeface="Arial"/>
              <a:ea typeface="Arial"/>
              <a:cs typeface="Arial"/>
              <a:sym typeface="Arial"/>
            </a:endParaRPr>
          </a:p>
        </p:txBody>
      </p:sp>
      <p:sp>
        <p:nvSpPr>
          <p:cNvPr id="173" name="Google Shape;173;p24"/>
          <p:cNvSpPr txBox="1"/>
          <p:nvPr/>
        </p:nvSpPr>
        <p:spPr>
          <a:xfrm>
            <a:off x="5239625" y="3494710"/>
            <a:ext cx="3581400" cy="915900"/>
          </a:xfrm>
          <a:prstGeom prst="rect">
            <a:avLst/>
          </a:prstGeom>
          <a:noFill/>
          <a:ln>
            <a:noFill/>
          </a:ln>
        </p:spPr>
        <p:txBody>
          <a:bodyPr anchorCtr="0" anchor="t" bIns="0" lIns="0" spcFirstLastPara="1" rIns="0" wrap="square" tIns="60925">
            <a:spAutoFit/>
          </a:bodyPr>
          <a:lstStyle/>
          <a:p>
            <a:pPr indent="0" lvl="0" marL="0" rtl="0" algn="l">
              <a:lnSpc>
                <a:spcPct val="100000"/>
              </a:lnSpc>
              <a:spcBef>
                <a:spcPts val="0"/>
              </a:spcBef>
              <a:spcAft>
                <a:spcPts val="0"/>
              </a:spcAft>
              <a:buNone/>
            </a:pPr>
            <a:r>
              <a:rPr b="1" lang="en" sz="1300"/>
              <a:t>Regression Analysis</a:t>
            </a:r>
            <a:endParaRPr b="1" sz="1300"/>
          </a:p>
          <a:p>
            <a:pPr indent="-311150" lvl="0" marL="457200" marR="0" rtl="0" algn="l">
              <a:lnSpc>
                <a:spcPct val="100699"/>
              </a:lnSpc>
              <a:spcBef>
                <a:spcPts val="400"/>
              </a:spcBef>
              <a:spcAft>
                <a:spcPts val="0"/>
              </a:spcAft>
              <a:buSzPts val="1300"/>
              <a:buChar char="●"/>
            </a:pPr>
            <a:r>
              <a:rPr lang="en" sz="1300"/>
              <a:t>Explored relationship between engagement metrics and audience behavior</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1078509" y="36939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Results</a:t>
            </a:r>
            <a:endParaRPr sz="4300">
              <a:latin typeface="Arial"/>
              <a:ea typeface="Arial"/>
              <a:cs typeface="Arial"/>
              <a:sym typeface="Arial"/>
            </a:endParaRPr>
          </a:p>
        </p:txBody>
      </p:sp>
      <p:pic>
        <p:nvPicPr>
          <p:cNvPr id="179" name="Google Shape;179;p25"/>
          <p:cNvPicPr preferRelativeResize="0"/>
          <p:nvPr/>
        </p:nvPicPr>
        <p:blipFill>
          <a:blip r:embed="rId3">
            <a:alphaModFix/>
          </a:blip>
          <a:stretch>
            <a:fillRect/>
          </a:stretch>
        </p:blipFill>
        <p:spPr>
          <a:xfrm>
            <a:off x="8185100" y="44625"/>
            <a:ext cx="803550" cy="803550"/>
          </a:xfrm>
          <a:prstGeom prst="rect">
            <a:avLst/>
          </a:prstGeom>
          <a:noFill/>
          <a:ln>
            <a:noFill/>
          </a:ln>
        </p:spPr>
      </p:pic>
      <p:graphicFrame>
        <p:nvGraphicFramePr>
          <p:cNvPr id="180" name="Google Shape;180;p25"/>
          <p:cNvGraphicFramePr/>
          <p:nvPr/>
        </p:nvGraphicFramePr>
        <p:xfrm>
          <a:off x="200000" y="1283175"/>
          <a:ext cx="3000000" cy="3000000"/>
        </p:xfrm>
        <a:graphic>
          <a:graphicData uri="http://schemas.openxmlformats.org/drawingml/2006/table">
            <a:tbl>
              <a:tblPr>
                <a:noFill/>
                <a:tableStyleId>{B569AAFB-35E2-4DA5-95C1-05941F384FAC}</a:tableStyleId>
              </a:tblPr>
              <a:tblGrid>
                <a:gridCol w="1445200"/>
                <a:gridCol w="1144625"/>
                <a:gridCol w="987575"/>
                <a:gridCol w="1119425"/>
                <a:gridCol w="1119425"/>
                <a:gridCol w="856150"/>
                <a:gridCol w="873925"/>
                <a:gridCol w="1197650"/>
              </a:tblGrid>
              <a:tr h="100000">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chemeClr val="accent4"/>
                    </a:solidFill>
                  </a:tcPr>
                </a:tc>
                <a:tc gridSpan="4">
                  <a:txBody>
                    <a:bodyPr/>
                    <a:lstStyle/>
                    <a:p>
                      <a:pPr indent="0" lvl="0" marL="0" rtl="0" algn="l">
                        <a:spcBef>
                          <a:spcPts val="0"/>
                        </a:spcBef>
                        <a:spcAft>
                          <a:spcPts val="0"/>
                        </a:spcAft>
                        <a:buNone/>
                      </a:pPr>
                      <a:r>
                        <a:rPr lang="en" sz="1300">
                          <a:solidFill>
                            <a:schemeClr val="lt1"/>
                          </a:solidFill>
                        </a:rPr>
                        <a:t>Engaged</a:t>
                      </a:r>
                      <a:endParaRPr sz="1300">
                        <a:solidFill>
                          <a:schemeClr val="lt1"/>
                        </a:solidFill>
                      </a:endParaRPr>
                    </a:p>
                  </a:txBody>
                  <a:tcPr marT="91425" marB="91425" marR="91425" marL="91425">
                    <a:solidFill>
                      <a:schemeClr val="accent4"/>
                    </a:solidFill>
                  </a:tcPr>
                </a:tc>
                <a:tc hMerge="1"/>
                <a:tc hMerge="1"/>
                <a:tc hMerge="1"/>
                <a:tc gridSpan="2">
                  <a:txBody>
                    <a:bodyPr/>
                    <a:lstStyle/>
                    <a:p>
                      <a:pPr indent="0" lvl="0" marL="0" rtl="0" algn="l">
                        <a:spcBef>
                          <a:spcPts val="0"/>
                        </a:spcBef>
                        <a:spcAft>
                          <a:spcPts val="0"/>
                        </a:spcAft>
                        <a:buNone/>
                      </a:pPr>
                      <a:r>
                        <a:rPr lang="en" sz="1300">
                          <a:solidFill>
                            <a:schemeClr val="lt1"/>
                          </a:solidFill>
                        </a:rPr>
                        <a:t>Amazing</a:t>
                      </a:r>
                      <a:endParaRPr sz="1300">
                        <a:solidFill>
                          <a:schemeClr val="lt1"/>
                        </a:solidFill>
                      </a:endParaRPr>
                    </a:p>
                  </a:txBody>
                  <a:tcPr marT="91425" marB="91425" marR="91425" marL="91425">
                    <a:solidFill>
                      <a:schemeClr val="accent4"/>
                    </a:solidFill>
                  </a:tcPr>
                </a:tc>
                <a:tc hMerge="1"/>
                <a:tc>
                  <a:txBody>
                    <a:bodyPr/>
                    <a:lstStyle/>
                    <a:p>
                      <a:pPr indent="0" lvl="0" marL="0" rtl="0" algn="l">
                        <a:spcBef>
                          <a:spcPts val="0"/>
                        </a:spcBef>
                        <a:spcAft>
                          <a:spcPts val="0"/>
                        </a:spcAft>
                        <a:buNone/>
                      </a:pPr>
                      <a:r>
                        <a:rPr lang="en" sz="1300">
                          <a:solidFill>
                            <a:schemeClr val="lt1"/>
                          </a:solidFill>
                        </a:rPr>
                        <a:t>Influential</a:t>
                      </a:r>
                      <a:endParaRPr sz="1300">
                        <a:solidFill>
                          <a:schemeClr val="lt1"/>
                        </a:solidFill>
                      </a:endParaRPr>
                    </a:p>
                  </a:txBody>
                  <a:tcPr marT="91425" marB="91425" marR="91425" marL="91425">
                    <a:lnB cap="flat" cmpd="sng" w="9525">
                      <a:solidFill>
                        <a:srgbClr val="9E9E9E"/>
                      </a:solidFill>
                      <a:prstDash val="solid"/>
                      <a:round/>
                      <a:headEnd len="sm" w="sm" type="none"/>
                      <a:tailEnd len="sm" w="sm" type="none"/>
                    </a:lnB>
                    <a:solidFill>
                      <a:schemeClr val="accent4"/>
                    </a:solidFill>
                  </a:tcPr>
                </a:tc>
              </a:tr>
              <a:tr h="100000">
                <a:tc>
                  <a:txBody>
                    <a:bodyPr/>
                    <a:lstStyle/>
                    <a:p>
                      <a:pPr indent="0" lvl="0" marL="0" rtl="0" algn="l">
                        <a:spcBef>
                          <a:spcPts val="0"/>
                        </a:spcBef>
                        <a:spcAft>
                          <a:spcPts val="0"/>
                        </a:spcAft>
                        <a:buNone/>
                      </a:pPr>
                      <a:r>
                        <a:rPr b="1" lang="en" sz="1100"/>
                        <a:t>Streamer</a:t>
                      </a:r>
                      <a:endParaRPr b="1" sz="1100"/>
                    </a:p>
                  </a:txBody>
                  <a:tcPr marT="91425" marB="91425" marR="91425" marL="91425"/>
                </a:tc>
                <a:tc>
                  <a:txBody>
                    <a:bodyPr/>
                    <a:lstStyle/>
                    <a:p>
                      <a:pPr indent="0" lvl="0" marL="0" rtl="0" algn="l">
                        <a:spcBef>
                          <a:spcPts val="0"/>
                        </a:spcBef>
                        <a:spcAft>
                          <a:spcPts val="0"/>
                        </a:spcAft>
                        <a:buNone/>
                      </a:pPr>
                      <a:r>
                        <a:rPr b="1" lang="en" sz="1100"/>
                        <a:t>% Engaged viewers</a:t>
                      </a:r>
                      <a:endParaRPr b="1" sz="1100"/>
                    </a:p>
                  </a:txBody>
                  <a:tcPr marT="91425" marB="91425" marR="91425" marL="91425"/>
                </a:tc>
                <a:tc>
                  <a:txBody>
                    <a:bodyPr/>
                    <a:lstStyle/>
                    <a:p>
                      <a:pPr indent="0" lvl="0" marL="0" rtl="0" algn="l">
                        <a:spcBef>
                          <a:spcPts val="0"/>
                        </a:spcBef>
                        <a:spcAft>
                          <a:spcPts val="0"/>
                        </a:spcAft>
                        <a:buNone/>
                      </a:pPr>
                      <a:r>
                        <a:rPr b="1" lang="en" sz="1100"/>
                        <a:t>% Subs / viewer </a:t>
                      </a:r>
                      <a:endParaRPr b="1" sz="1100"/>
                    </a:p>
                  </a:txBody>
                  <a:tcPr marT="91425" marB="91425" marR="91425" marL="91425"/>
                </a:tc>
                <a:tc>
                  <a:txBody>
                    <a:bodyPr/>
                    <a:lstStyle/>
                    <a:p>
                      <a:pPr indent="0" lvl="0" marL="0" rtl="0" algn="l">
                        <a:spcBef>
                          <a:spcPts val="0"/>
                        </a:spcBef>
                        <a:spcAft>
                          <a:spcPts val="0"/>
                        </a:spcAft>
                        <a:buNone/>
                      </a:pPr>
                      <a:r>
                        <a:rPr b="1" lang="en" sz="1100"/>
                        <a:t>Questions </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Messages / Chatter</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Emotes / Chatter</a:t>
                      </a:r>
                      <a:endParaRPr b="1" sz="1100"/>
                    </a:p>
                  </a:txBody>
                  <a:tcPr marT="91425" marB="91425" marR="91425" marL="91425"/>
                </a:tc>
                <a:tc>
                  <a:txBody>
                    <a:bodyPr/>
                    <a:lstStyle/>
                    <a:p>
                      <a:pPr indent="0" lvl="0" marL="0" rtl="0" algn="l">
                        <a:spcBef>
                          <a:spcPts val="0"/>
                        </a:spcBef>
                        <a:spcAft>
                          <a:spcPts val="0"/>
                        </a:spcAft>
                        <a:buNone/>
                      </a:pPr>
                      <a:r>
                        <a:rPr b="1" lang="en" sz="1100"/>
                        <a:t>Technical</a:t>
                      </a:r>
                      <a:endParaRPr b="1"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100"/>
                        <a:t>Sponsorship mentioners </a:t>
                      </a:r>
                      <a:endParaRPr b="1"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t>Friskk (LT)</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97.45%</a:t>
                      </a:r>
                      <a:endParaRPr/>
                    </a:p>
                  </a:txBody>
                  <a:tcPr marT="91425" marB="91425" marR="91425" marL="91425"/>
                </a:tc>
                <a:tc>
                  <a:txBody>
                    <a:bodyPr/>
                    <a:lstStyle/>
                    <a:p>
                      <a:pPr indent="0" lvl="0" marL="0" rtl="0" algn="l">
                        <a:spcBef>
                          <a:spcPts val="0"/>
                        </a:spcBef>
                        <a:spcAft>
                          <a:spcPts val="0"/>
                        </a:spcAft>
                        <a:buNone/>
                      </a:pPr>
                      <a:r>
                        <a:rPr lang="en" sz="1100"/>
                        <a:t>5%</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t>491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0.67%</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6</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t>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9525">
                <a:tc>
                  <a:txBody>
                    <a:bodyPr/>
                    <a:lstStyle/>
                    <a:p>
                      <a:pPr indent="0" lvl="0" marL="0" rtl="0" algn="l">
                        <a:spcBef>
                          <a:spcPts val="0"/>
                        </a:spcBef>
                        <a:spcAft>
                          <a:spcPts val="0"/>
                        </a:spcAft>
                        <a:buNone/>
                      </a:pPr>
                      <a:r>
                        <a:rPr lang="en" sz="1100"/>
                        <a:t>Foolish (MT)</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2</a:t>
                      </a:r>
                      <a:r>
                        <a:rPr lang="en" sz="1100">
                          <a:solidFill>
                            <a:schemeClr val="dk1"/>
                          </a:solidFill>
                        </a:rPr>
                        <a:t>.05</a:t>
                      </a:r>
                      <a:r>
                        <a:rPr lang="en" sz="1100">
                          <a:solidFill>
                            <a:schemeClr val="dk1"/>
                          </a:solidFill>
                        </a:rPr>
                        <a:t>%</a:t>
                      </a:r>
                      <a:endParaRPr/>
                    </a:p>
                  </a:txBody>
                  <a:tcPr marT="91425" marB="91425" marR="91425" marL="91425"/>
                </a:tc>
                <a:tc>
                  <a:txBody>
                    <a:bodyPr/>
                    <a:lstStyle/>
                    <a:p>
                      <a:pPr indent="0" lvl="0" marL="0" rtl="0" algn="l">
                        <a:spcBef>
                          <a:spcPts val="0"/>
                        </a:spcBef>
                        <a:spcAft>
                          <a:spcPts val="0"/>
                        </a:spcAft>
                        <a:buNone/>
                      </a:pPr>
                      <a:r>
                        <a:rPr lang="en" sz="1100"/>
                        <a:t>0.1%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solidFill>
                            <a:schemeClr val="dk1"/>
                          </a:solidFill>
                        </a:rPr>
                        <a:t>257</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12</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0.56%</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2</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t>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Pokimane (TT)</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1.14%</a:t>
                      </a:r>
                      <a:endParaRPr/>
                    </a:p>
                  </a:txBody>
                  <a:tcPr marT="91425" marB="91425" marR="91425" marL="91425"/>
                </a:tc>
                <a:tc>
                  <a:txBody>
                    <a:bodyPr/>
                    <a:lstStyle/>
                    <a:p>
                      <a:pPr indent="0" lvl="0" marL="0" rtl="0" algn="l">
                        <a:spcBef>
                          <a:spcPts val="0"/>
                        </a:spcBef>
                        <a:spcAft>
                          <a:spcPts val="0"/>
                        </a:spcAft>
                        <a:buNone/>
                      </a:pPr>
                      <a:r>
                        <a:rPr lang="en" sz="1100"/>
                        <a:t>0.05%</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solidFill>
                            <a:schemeClr val="dk1"/>
                          </a:solidFill>
                        </a:rPr>
                        <a:t>452</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113</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0.44%</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t>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81" name="Google Shape;181;p25"/>
          <p:cNvSpPr txBox="1"/>
          <p:nvPr/>
        </p:nvSpPr>
        <p:spPr>
          <a:xfrm>
            <a:off x="459288" y="3437275"/>
            <a:ext cx="8225400" cy="5571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848709" y="178572"/>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Engaged </a:t>
            </a:r>
            <a:r>
              <a:rPr b="0" lang="en" sz="4300">
                <a:solidFill>
                  <a:srgbClr val="6341A3"/>
                </a:solidFill>
              </a:rPr>
              <a:t>Results</a:t>
            </a:r>
            <a:endParaRPr sz="4300">
              <a:latin typeface="Arial"/>
              <a:ea typeface="Arial"/>
              <a:cs typeface="Arial"/>
              <a:sym typeface="Arial"/>
            </a:endParaRPr>
          </a:p>
        </p:txBody>
      </p:sp>
      <p:pic>
        <p:nvPicPr>
          <p:cNvPr id="187" name="Google Shape;187;p26"/>
          <p:cNvPicPr preferRelativeResize="0"/>
          <p:nvPr/>
        </p:nvPicPr>
        <p:blipFill>
          <a:blip r:embed="rId3">
            <a:alphaModFix/>
          </a:blip>
          <a:stretch>
            <a:fillRect/>
          </a:stretch>
        </p:blipFill>
        <p:spPr>
          <a:xfrm>
            <a:off x="8185100" y="44625"/>
            <a:ext cx="803550" cy="803550"/>
          </a:xfrm>
          <a:prstGeom prst="rect">
            <a:avLst/>
          </a:prstGeom>
          <a:noFill/>
          <a:ln>
            <a:noFill/>
          </a:ln>
        </p:spPr>
      </p:pic>
      <p:graphicFrame>
        <p:nvGraphicFramePr>
          <p:cNvPr id="188" name="Google Shape;188;p26"/>
          <p:cNvGraphicFramePr/>
          <p:nvPr/>
        </p:nvGraphicFramePr>
        <p:xfrm>
          <a:off x="1366225" y="3127425"/>
          <a:ext cx="3000000" cy="3000000"/>
        </p:xfrm>
        <a:graphic>
          <a:graphicData uri="http://schemas.openxmlformats.org/drawingml/2006/table">
            <a:tbl>
              <a:tblPr>
                <a:noFill/>
                <a:tableStyleId>{B569AAFB-35E2-4DA5-95C1-05941F384FAC}</a:tableStyleId>
              </a:tblPr>
              <a:tblGrid>
                <a:gridCol w="1445200"/>
                <a:gridCol w="1144625"/>
                <a:gridCol w="987575"/>
                <a:gridCol w="1119425"/>
                <a:gridCol w="1119425"/>
              </a:tblGrid>
              <a:tr h="100000">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chemeClr val="accent4"/>
                    </a:solidFill>
                  </a:tcPr>
                </a:tc>
                <a:tc gridSpan="4">
                  <a:txBody>
                    <a:bodyPr/>
                    <a:lstStyle/>
                    <a:p>
                      <a:pPr indent="0" lvl="0" marL="0" rtl="0" algn="l">
                        <a:spcBef>
                          <a:spcPts val="0"/>
                        </a:spcBef>
                        <a:spcAft>
                          <a:spcPts val="0"/>
                        </a:spcAft>
                        <a:buNone/>
                      </a:pPr>
                      <a:r>
                        <a:rPr lang="en" sz="1300">
                          <a:solidFill>
                            <a:schemeClr val="lt1"/>
                          </a:solidFill>
                        </a:rPr>
                        <a:t>Engaged</a:t>
                      </a:r>
                      <a:endParaRPr sz="1300">
                        <a:solidFill>
                          <a:schemeClr val="lt1"/>
                        </a:solidFill>
                      </a:endParaRPr>
                    </a:p>
                  </a:txBody>
                  <a:tcPr marT="91425" marB="91425" marR="91425" marL="91425">
                    <a:solidFill>
                      <a:schemeClr val="accent4"/>
                    </a:solidFill>
                  </a:tcPr>
                </a:tc>
                <a:tc hMerge="1"/>
                <a:tc hMerge="1"/>
                <a:tc hMerge="1"/>
              </a:tr>
              <a:tr h="100000">
                <a:tc>
                  <a:txBody>
                    <a:bodyPr/>
                    <a:lstStyle/>
                    <a:p>
                      <a:pPr indent="0" lvl="0" marL="0" rtl="0" algn="l">
                        <a:spcBef>
                          <a:spcPts val="0"/>
                        </a:spcBef>
                        <a:spcAft>
                          <a:spcPts val="0"/>
                        </a:spcAft>
                        <a:buNone/>
                      </a:pPr>
                      <a:r>
                        <a:rPr b="1" lang="en" sz="1100"/>
                        <a:t>Streamer</a:t>
                      </a:r>
                      <a:endParaRPr b="1" sz="1100"/>
                    </a:p>
                  </a:txBody>
                  <a:tcPr marT="91425" marB="91425" marR="91425" marL="91425"/>
                </a:tc>
                <a:tc>
                  <a:txBody>
                    <a:bodyPr/>
                    <a:lstStyle/>
                    <a:p>
                      <a:pPr indent="0" lvl="0" marL="0" rtl="0" algn="l">
                        <a:spcBef>
                          <a:spcPts val="0"/>
                        </a:spcBef>
                        <a:spcAft>
                          <a:spcPts val="0"/>
                        </a:spcAft>
                        <a:buNone/>
                      </a:pPr>
                      <a:r>
                        <a:rPr b="1" lang="en" sz="1100"/>
                        <a:t>% Engaged viewers</a:t>
                      </a:r>
                      <a:endParaRPr b="1" sz="1100"/>
                    </a:p>
                  </a:txBody>
                  <a:tcPr marT="91425" marB="91425" marR="91425" marL="91425"/>
                </a:tc>
                <a:tc>
                  <a:txBody>
                    <a:bodyPr/>
                    <a:lstStyle/>
                    <a:p>
                      <a:pPr indent="0" lvl="0" marL="0" rtl="0" algn="l">
                        <a:spcBef>
                          <a:spcPts val="0"/>
                        </a:spcBef>
                        <a:spcAft>
                          <a:spcPts val="0"/>
                        </a:spcAft>
                        <a:buNone/>
                      </a:pPr>
                      <a:r>
                        <a:rPr b="1" lang="en" sz="1100"/>
                        <a:t>% Subs / viewer </a:t>
                      </a:r>
                      <a:endParaRPr b="1" sz="1100"/>
                    </a:p>
                  </a:txBody>
                  <a:tcPr marT="91425" marB="91425" marR="91425" marL="91425"/>
                </a:tc>
                <a:tc>
                  <a:txBody>
                    <a:bodyPr/>
                    <a:lstStyle/>
                    <a:p>
                      <a:pPr indent="0" lvl="0" marL="0" rtl="0" algn="l">
                        <a:spcBef>
                          <a:spcPts val="0"/>
                        </a:spcBef>
                        <a:spcAft>
                          <a:spcPts val="0"/>
                        </a:spcAft>
                        <a:buNone/>
                      </a:pPr>
                      <a:r>
                        <a:rPr b="1" lang="en" sz="1100"/>
                        <a:t>Questions </a:t>
                      </a:r>
                      <a:endParaRPr b="1" sz="11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a:t>Messages / Chatter</a:t>
                      </a:r>
                      <a:endParaRPr b="1" sz="1100"/>
                    </a:p>
                  </a:txBody>
                  <a:tcPr marT="91425" marB="91425" marR="91425" marL="91425">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t>Friskk</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97.45%</a:t>
                      </a:r>
                      <a:endParaRPr/>
                    </a:p>
                  </a:txBody>
                  <a:tcPr marT="91425" marB="91425" marR="91425" marL="91425"/>
                </a:tc>
                <a:tc>
                  <a:txBody>
                    <a:bodyPr/>
                    <a:lstStyle/>
                    <a:p>
                      <a:pPr indent="0" lvl="0" marL="0" rtl="0" algn="l">
                        <a:spcBef>
                          <a:spcPts val="0"/>
                        </a:spcBef>
                        <a:spcAft>
                          <a:spcPts val="0"/>
                        </a:spcAft>
                        <a:buNone/>
                      </a:pPr>
                      <a:r>
                        <a:rPr lang="en" sz="1100"/>
                        <a:t>5%</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t>491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9525">
                <a:tc>
                  <a:txBody>
                    <a:bodyPr/>
                    <a:lstStyle/>
                    <a:p>
                      <a:pPr indent="0" lvl="0" marL="0" rtl="0" algn="l">
                        <a:spcBef>
                          <a:spcPts val="0"/>
                        </a:spcBef>
                        <a:spcAft>
                          <a:spcPts val="0"/>
                        </a:spcAft>
                        <a:buNone/>
                      </a:pPr>
                      <a:r>
                        <a:rPr lang="en" sz="1100"/>
                        <a:t>Foolish</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2.05%</a:t>
                      </a:r>
                      <a:endParaRPr/>
                    </a:p>
                  </a:txBody>
                  <a:tcPr marT="91425" marB="91425" marR="91425" marL="91425"/>
                </a:tc>
                <a:tc>
                  <a:txBody>
                    <a:bodyPr/>
                    <a:lstStyle/>
                    <a:p>
                      <a:pPr indent="0" lvl="0" marL="0" rtl="0" algn="l">
                        <a:spcBef>
                          <a:spcPts val="0"/>
                        </a:spcBef>
                        <a:spcAft>
                          <a:spcPts val="0"/>
                        </a:spcAft>
                        <a:buNone/>
                      </a:pPr>
                      <a:r>
                        <a:rPr lang="en" sz="1100"/>
                        <a:t>0.1%</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solidFill>
                            <a:schemeClr val="dk1"/>
                          </a:solidFill>
                        </a:rPr>
                        <a:t>257</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12</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solidFill>
                            <a:schemeClr val="dk1"/>
                          </a:solidFill>
                        </a:rPr>
                        <a:t>Pokimane</a:t>
                      </a:r>
                      <a:endParaRPr sz="1100"/>
                    </a:p>
                  </a:txBody>
                  <a:tcPr marT="91425" marB="91425" marR="91425" marL="91425"/>
                </a:tc>
                <a:tc>
                  <a:txBody>
                    <a:bodyPr/>
                    <a:lstStyle/>
                    <a:p>
                      <a:pPr indent="0" lvl="0" marL="0" rtl="0" algn="l">
                        <a:spcBef>
                          <a:spcPts val="0"/>
                        </a:spcBef>
                        <a:spcAft>
                          <a:spcPts val="0"/>
                        </a:spcAft>
                        <a:buNone/>
                      </a:pPr>
                      <a:r>
                        <a:rPr lang="en" sz="1100">
                          <a:solidFill>
                            <a:schemeClr val="dk1"/>
                          </a:solidFill>
                        </a:rPr>
                        <a:t>1.14%</a:t>
                      </a:r>
                      <a:endParaRPr/>
                    </a:p>
                  </a:txBody>
                  <a:tcPr marT="91425" marB="91425" marR="91425" marL="91425"/>
                </a:tc>
                <a:tc>
                  <a:txBody>
                    <a:bodyPr/>
                    <a:lstStyle/>
                    <a:p>
                      <a:pPr indent="0" lvl="0" marL="0" rtl="0" algn="l">
                        <a:spcBef>
                          <a:spcPts val="0"/>
                        </a:spcBef>
                        <a:spcAft>
                          <a:spcPts val="0"/>
                        </a:spcAft>
                        <a:buNone/>
                      </a:pPr>
                      <a:r>
                        <a:rPr lang="en" sz="1100"/>
                        <a:t>0.05%</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100">
                          <a:solidFill>
                            <a:schemeClr val="dk1"/>
                          </a:solidFill>
                        </a:rPr>
                        <a:t>452</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113</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89" name="Google Shape;189;p26"/>
          <p:cNvSpPr txBox="1"/>
          <p:nvPr/>
        </p:nvSpPr>
        <p:spPr>
          <a:xfrm>
            <a:off x="1366075" y="3633125"/>
            <a:ext cx="5816400" cy="174900"/>
          </a:xfrm>
          <a:prstGeom prst="rect">
            <a:avLst/>
          </a:prstGeom>
          <a:noFill/>
          <a:ln>
            <a:noFill/>
          </a:ln>
        </p:spPr>
        <p:txBody>
          <a:bodyPr anchorCtr="0" anchor="t" bIns="0" lIns="0" spcFirstLastPara="1" rIns="0" wrap="square" tIns="5475">
            <a:sp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p:txBody>
      </p:sp>
      <p:pic>
        <p:nvPicPr>
          <p:cNvPr id="190" name="Google Shape;190;p26"/>
          <p:cNvPicPr preferRelativeResize="0"/>
          <p:nvPr/>
        </p:nvPicPr>
        <p:blipFill>
          <a:blip r:embed="rId4">
            <a:alphaModFix/>
          </a:blip>
          <a:stretch>
            <a:fillRect/>
          </a:stretch>
        </p:blipFill>
        <p:spPr>
          <a:xfrm>
            <a:off x="1981451" y="938275"/>
            <a:ext cx="4378275" cy="218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1078509" y="369397"/>
            <a:ext cx="6987000" cy="669600"/>
          </a:xfrm>
          <a:prstGeom prst="rect">
            <a:avLst/>
          </a:prstGeom>
          <a:noFill/>
          <a:ln>
            <a:noFill/>
          </a:ln>
        </p:spPr>
        <p:txBody>
          <a:bodyPr anchorCtr="0" anchor="t" bIns="0" lIns="0" spcFirstLastPara="1" rIns="0" wrap="square" tIns="7775">
            <a:spAutoFit/>
          </a:bodyPr>
          <a:lstStyle/>
          <a:p>
            <a:pPr indent="0" lvl="0" marL="0" rtl="0" algn="ctr">
              <a:lnSpc>
                <a:spcPct val="100000"/>
              </a:lnSpc>
              <a:spcBef>
                <a:spcPts val="0"/>
              </a:spcBef>
              <a:spcAft>
                <a:spcPts val="0"/>
              </a:spcAft>
              <a:buNone/>
            </a:pPr>
            <a:r>
              <a:rPr b="0" lang="en" sz="4300">
                <a:solidFill>
                  <a:srgbClr val="6341A3"/>
                </a:solidFill>
              </a:rPr>
              <a:t>Amazing </a:t>
            </a:r>
            <a:r>
              <a:rPr b="0" lang="en" sz="4300">
                <a:solidFill>
                  <a:srgbClr val="6341A3"/>
                </a:solidFill>
              </a:rPr>
              <a:t>Results</a:t>
            </a:r>
            <a:endParaRPr sz="4300">
              <a:latin typeface="Arial"/>
              <a:ea typeface="Arial"/>
              <a:cs typeface="Arial"/>
              <a:sym typeface="Arial"/>
            </a:endParaRPr>
          </a:p>
        </p:txBody>
      </p:sp>
      <p:pic>
        <p:nvPicPr>
          <p:cNvPr id="196" name="Google Shape;196;p27"/>
          <p:cNvPicPr preferRelativeResize="0"/>
          <p:nvPr/>
        </p:nvPicPr>
        <p:blipFill>
          <a:blip r:embed="rId3">
            <a:alphaModFix/>
          </a:blip>
          <a:stretch>
            <a:fillRect/>
          </a:stretch>
        </p:blipFill>
        <p:spPr>
          <a:xfrm>
            <a:off x="8185100" y="44625"/>
            <a:ext cx="803550" cy="803550"/>
          </a:xfrm>
          <a:prstGeom prst="rect">
            <a:avLst/>
          </a:prstGeom>
          <a:noFill/>
          <a:ln>
            <a:noFill/>
          </a:ln>
        </p:spPr>
      </p:pic>
      <p:graphicFrame>
        <p:nvGraphicFramePr>
          <p:cNvPr id="197" name="Google Shape;197;p27"/>
          <p:cNvGraphicFramePr/>
          <p:nvPr/>
        </p:nvGraphicFramePr>
        <p:xfrm>
          <a:off x="551163" y="2194788"/>
          <a:ext cx="3000000" cy="3000000"/>
        </p:xfrm>
        <a:graphic>
          <a:graphicData uri="http://schemas.openxmlformats.org/drawingml/2006/table">
            <a:tbl>
              <a:tblPr>
                <a:noFill/>
                <a:tableStyleId>{B569AAFB-35E2-4DA5-95C1-05941F384FAC}</a:tableStyleId>
              </a:tblPr>
              <a:tblGrid>
                <a:gridCol w="1500575"/>
                <a:gridCol w="888950"/>
                <a:gridCol w="907425"/>
              </a:tblGrid>
              <a:tr h="412550">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chemeClr val="accent4"/>
                    </a:solidFill>
                  </a:tcPr>
                </a:tc>
                <a:tc gridSpan="2">
                  <a:txBody>
                    <a:bodyPr/>
                    <a:lstStyle/>
                    <a:p>
                      <a:pPr indent="0" lvl="0" marL="0" rtl="0" algn="l">
                        <a:spcBef>
                          <a:spcPts val="0"/>
                        </a:spcBef>
                        <a:spcAft>
                          <a:spcPts val="0"/>
                        </a:spcAft>
                        <a:buNone/>
                      </a:pPr>
                      <a:r>
                        <a:rPr lang="en" sz="1300">
                          <a:solidFill>
                            <a:schemeClr val="lt1"/>
                          </a:solidFill>
                        </a:rPr>
                        <a:t>Amazing</a:t>
                      </a:r>
                      <a:endParaRPr sz="1300">
                        <a:solidFill>
                          <a:schemeClr val="lt1"/>
                        </a:solidFill>
                      </a:endParaRPr>
                    </a:p>
                  </a:txBody>
                  <a:tcPr marT="91425" marB="91425" marR="91425" marL="91425">
                    <a:solidFill>
                      <a:schemeClr val="accent4"/>
                    </a:solidFill>
                  </a:tcPr>
                </a:tc>
                <a:tc hMerge="1"/>
              </a:tr>
              <a:tr h="539500">
                <a:tc>
                  <a:txBody>
                    <a:bodyPr/>
                    <a:lstStyle/>
                    <a:p>
                      <a:pPr indent="0" lvl="0" marL="0" rtl="0" algn="l">
                        <a:spcBef>
                          <a:spcPts val="0"/>
                        </a:spcBef>
                        <a:spcAft>
                          <a:spcPts val="0"/>
                        </a:spcAft>
                        <a:buNone/>
                      </a:pPr>
                      <a:r>
                        <a:rPr b="1" lang="en" sz="1100"/>
                        <a:t>Streamer</a:t>
                      </a:r>
                      <a:endParaRPr b="1" sz="1100"/>
                    </a:p>
                  </a:txBody>
                  <a:tcPr marT="91425" marB="91425" marR="91425" marL="91425"/>
                </a:tc>
                <a:tc>
                  <a:txBody>
                    <a:bodyPr/>
                    <a:lstStyle/>
                    <a:p>
                      <a:pPr indent="0" lvl="0" marL="0" rtl="0" algn="l">
                        <a:spcBef>
                          <a:spcPts val="0"/>
                        </a:spcBef>
                        <a:spcAft>
                          <a:spcPts val="0"/>
                        </a:spcAft>
                        <a:buNone/>
                      </a:pPr>
                      <a:r>
                        <a:rPr b="1" lang="en" sz="1100"/>
                        <a:t>Emotes / Chatter</a:t>
                      </a:r>
                      <a:endParaRPr b="1" sz="1100"/>
                    </a:p>
                  </a:txBody>
                  <a:tcPr marT="91425" marB="91425" marR="91425" marL="91425"/>
                </a:tc>
                <a:tc>
                  <a:txBody>
                    <a:bodyPr/>
                    <a:lstStyle/>
                    <a:p>
                      <a:pPr indent="0" lvl="0" marL="0" rtl="0" algn="l">
                        <a:spcBef>
                          <a:spcPts val="0"/>
                        </a:spcBef>
                        <a:spcAft>
                          <a:spcPts val="0"/>
                        </a:spcAft>
                        <a:buNone/>
                      </a:pPr>
                      <a:r>
                        <a:rPr b="1" lang="en" sz="1100"/>
                        <a:t>Technical</a:t>
                      </a:r>
                      <a:endParaRPr b="1" sz="1100"/>
                    </a:p>
                  </a:txBody>
                  <a:tcPr marT="91425" marB="91425" marR="91425" marL="91425">
                    <a:lnR cap="flat" cmpd="sng" w="9525">
                      <a:solidFill>
                        <a:srgbClr val="9E9E9E"/>
                      </a:solidFill>
                      <a:prstDash val="solid"/>
                      <a:round/>
                      <a:headEnd len="sm" w="sm" type="none"/>
                      <a:tailEnd len="sm" w="sm" type="none"/>
                    </a:lnR>
                  </a:tcPr>
                </a:tc>
              </a:tr>
              <a:tr h="364925">
                <a:tc>
                  <a:txBody>
                    <a:bodyPr/>
                    <a:lstStyle/>
                    <a:p>
                      <a:pPr indent="0" lvl="0" marL="0" rtl="0" algn="l">
                        <a:spcBef>
                          <a:spcPts val="0"/>
                        </a:spcBef>
                        <a:spcAft>
                          <a:spcPts val="0"/>
                        </a:spcAft>
                        <a:buNone/>
                      </a:pPr>
                      <a:r>
                        <a:rPr lang="en" sz="1100"/>
                        <a:t>Friskk</a:t>
                      </a:r>
                      <a:endParaRPr sz="1100"/>
                    </a:p>
                  </a:txBody>
                  <a:tcPr marT="91425" marB="91425" marR="91425" marL="91425"/>
                </a:tc>
                <a:tc>
                  <a:txBody>
                    <a:bodyPr/>
                    <a:lstStyle/>
                    <a:p>
                      <a:pPr indent="0" lvl="0" marL="0" rtl="0" algn="l">
                        <a:spcBef>
                          <a:spcPts val="0"/>
                        </a:spcBef>
                        <a:spcAft>
                          <a:spcPts val="0"/>
                        </a:spcAft>
                        <a:buNone/>
                      </a:pPr>
                      <a:r>
                        <a:rPr lang="en" sz="1100"/>
                        <a:t>0.67%</a:t>
                      </a:r>
                      <a:endParaRPr sz="1100"/>
                    </a:p>
                  </a:txBody>
                  <a:tcPr marT="91425" marB="91425" marR="91425" marL="91425"/>
                </a:tc>
                <a:tc>
                  <a:txBody>
                    <a:bodyPr/>
                    <a:lstStyle/>
                    <a:p>
                      <a:pPr indent="0" lvl="0" marL="0" rtl="0" algn="l">
                        <a:spcBef>
                          <a:spcPts val="0"/>
                        </a:spcBef>
                        <a:spcAft>
                          <a:spcPts val="0"/>
                        </a:spcAft>
                        <a:buNone/>
                      </a:pPr>
                      <a:r>
                        <a:rPr lang="en" sz="1100"/>
                        <a:t>6</a:t>
                      </a:r>
                      <a:endParaRPr sz="1100"/>
                    </a:p>
                  </a:txBody>
                  <a:tcPr marT="91425" marB="91425" marR="91425" marL="91425">
                    <a:lnR cap="flat" cmpd="sng" w="9525">
                      <a:solidFill>
                        <a:srgbClr val="9E9E9E"/>
                      </a:solidFill>
                      <a:prstDash val="solid"/>
                      <a:round/>
                      <a:headEnd len="sm" w="sm" type="none"/>
                      <a:tailEnd len="sm" w="sm" type="none"/>
                    </a:lnR>
                  </a:tcPr>
                </a:tc>
              </a:tr>
              <a:tr h="364925">
                <a:tc>
                  <a:txBody>
                    <a:bodyPr/>
                    <a:lstStyle/>
                    <a:p>
                      <a:pPr indent="0" lvl="0" marL="0" rtl="0" algn="l">
                        <a:spcBef>
                          <a:spcPts val="0"/>
                        </a:spcBef>
                        <a:spcAft>
                          <a:spcPts val="0"/>
                        </a:spcAft>
                        <a:buNone/>
                      </a:pPr>
                      <a:r>
                        <a:rPr lang="en" sz="1100"/>
                        <a:t>Foolish</a:t>
                      </a:r>
                      <a:endParaRPr sz="1100"/>
                    </a:p>
                  </a:txBody>
                  <a:tcPr marT="91425" marB="91425" marR="91425" marL="91425"/>
                </a:tc>
                <a:tc>
                  <a:txBody>
                    <a:bodyPr/>
                    <a:lstStyle/>
                    <a:p>
                      <a:pPr indent="0" lvl="0" marL="0" rtl="0" algn="l">
                        <a:spcBef>
                          <a:spcPts val="0"/>
                        </a:spcBef>
                        <a:spcAft>
                          <a:spcPts val="0"/>
                        </a:spcAft>
                        <a:buNone/>
                      </a:pPr>
                      <a:r>
                        <a:rPr lang="en" sz="1100"/>
                        <a:t>0.56%</a:t>
                      </a:r>
                      <a:endParaRPr sz="1100"/>
                    </a:p>
                  </a:txBody>
                  <a:tcPr marT="91425" marB="91425" marR="91425" marL="91425"/>
                </a:tc>
                <a:tc>
                  <a:txBody>
                    <a:bodyPr/>
                    <a:lstStyle/>
                    <a:p>
                      <a:pPr indent="0" lvl="0" marL="0" rtl="0" algn="l">
                        <a:spcBef>
                          <a:spcPts val="0"/>
                        </a:spcBef>
                        <a:spcAft>
                          <a:spcPts val="0"/>
                        </a:spcAft>
                        <a:buNone/>
                      </a:pPr>
                      <a:r>
                        <a:rPr lang="en" sz="1100"/>
                        <a:t>2</a:t>
                      </a:r>
                      <a:endParaRPr sz="1100"/>
                    </a:p>
                  </a:txBody>
                  <a:tcPr marT="91425" marB="91425" marR="91425" marL="91425">
                    <a:lnR cap="flat" cmpd="sng" w="9525">
                      <a:solidFill>
                        <a:srgbClr val="9E9E9E"/>
                      </a:solidFill>
                      <a:prstDash val="solid"/>
                      <a:round/>
                      <a:headEnd len="sm" w="sm" type="none"/>
                      <a:tailEnd len="sm" w="sm" type="none"/>
                    </a:lnR>
                  </a:tcPr>
                </a:tc>
              </a:tr>
              <a:tr h="364925">
                <a:tc>
                  <a:txBody>
                    <a:bodyPr/>
                    <a:lstStyle/>
                    <a:p>
                      <a:pPr indent="0" lvl="0" marL="0" rtl="0" algn="l">
                        <a:spcBef>
                          <a:spcPts val="0"/>
                        </a:spcBef>
                        <a:spcAft>
                          <a:spcPts val="0"/>
                        </a:spcAft>
                        <a:buNone/>
                      </a:pPr>
                      <a:r>
                        <a:rPr lang="en" sz="1100">
                          <a:solidFill>
                            <a:schemeClr val="dk1"/>
                          </a:solidFill>
                        </a:rPr>
                        <a:t>Pokimane</a:t>
                      </a:r>
                      <a:endParaRPr sz="1100"/>
                    </a:p>
                  </a:txBody>
                  <a:tcPr marT="91425" marB="91425" marR="91425" marL="91425"/>
                </a:tc>
                <a:tc>
                  <a:txBody>
                    <a:bodyPr/>
                    <a:lstStyle/>
                    <a:p>
                      <a:pPr indent="0" lvl="0" marL="0" rtl="0" algn="l">
                        <a:spcBef>
                          <a:spcPts val="0"/>
                        </a:spcBef>
                        <a:spcAft>
                          <a:spcPts val="0"/>
                        </a:spcAft>
                        <a:buNone/>
                      </a:pPr>
                      <a:r>
                        <a:rPr lang="en" sz="1100"/>
                        <a:t>0.44%</a:t>
                      </a:r>
                      <a:endParaRPr sz="1100"/>
                    </a:p>
                  </a:txBody>
                  <a:tcPr marT="91425" marB="91425" marR="91425" marL="91425"/>
                </a:tc>
                <a:tc>
                  <a:txBody>
                    <a:bodyPr/>
                    <a:lstStyle/>
                    <a:p>
                      <a:pPr indent="0" lvl="0" marL="0" rtl="0" algn="l">
                        <a:spcBef>
                          <a:spcPts val="0"/>
                        </a:spcBef>
                        <a:spcAft>
                          <a:spcPts val="0"/>
                        </a:spcAft>
                        <a:buNone/>
                      </a:pPr>
                      <a:r>
                        <a:rPr lang="en" sz="1100"/>
                        <a:t>1</a:t>
                      </a:r>
                      <a:endParaRPr sz="1100"/>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198" name="Google Shape;198;p27"/>
          <p:cNvSpPr txBox="1"/>
          <p:nvPr/>
        </p:nvSpPr>
        <p:spPr>
          <a:xfrm>
            <a:off x="459288" y="3437275"/>
            <a:ext cx="8225400" cy="557100"/>
          </a:xfrm>
          <a:prstGeom prst="rect">
            <a:avLst/>
          </a:prstGeom>
          <a:noFill/>
          <a:ln>
            <a:noFill/>
          </a:ln>
        </p:spPr>
        <p:txBody>
          <a:bodyPr anchorCtr="0" anchor="t" bIns="0" lIns="0" spcFirstLastPara="1" rIns="0" wrap="square" tIns="5475">
            <a:spAutoFit/>
          </a:bodyPr>
          <a:lstStyle/>
          <a:p>
            <a:pPr indent="0" lvl="0" marL="0" marR="190500" rtl="0" algn="l">
              <a:lnSpc>
                <a:spcPct val="100000"/>
              </a:lnSpc>
              <a:spcBef>
                <a:spcPts val="700"/>
              </a:spcBef>
              <a:spcAft>
                <a:spcPts val="0"/>
              </a:spcAft>
              <a:buNone/>
            </a:pPr>
            <a:r>
              <a:t/>
            </a:r>
            <a:endParaRPr sz="1500"/>
          </a:p>
          <a:p>
            <a:pPr indent="0" lvl="0" marL="0" marR="190500" rtl="0" algn="l">
              <a:lnSpc>
                <a:spcPct val="100000"/>
              </a:lnSpc>
              <a:spcBef>
                <a:spcPts val="700"/>
              </a:spcBef>
              <a:spcAft>
                <a:spcPts val="0"/>
              </a:spcAft>
              <a:buNone/>
            </a:pPr>
            <a:r>
              <a:t/>
            </a:r>
            <a:endParaRPr sz="1500"/>
          </a:p>
        </p:txBody>
      </p:sp>
      <p:pic>
        <p:nvPicPr>
          <p:cNvPr id="199" name="Google Shape;199;p27"/>
          <p:cNvPicPr preferRelativeResize="0"/>
          <p:nvPr/>
        </p:nvPicPr>
        <p:blipFill>
          <a:blip r:embed="rId4">
            <a:alphaModFix/>
          </a:blip>
          <a:stretch>
            <a:fillRect/>
          </a:stretch>
        </p:blipFill>
        <p:spPr>
          <a:xfrm>
            <a:off x="4162750" y="2054700"/>
            <a:ext cx="4617150" cy="230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